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88" r:id="rId2"/>
  </p:sldMasterIdLst>
  <p:notesMasterIdLst>
    <p:notesMasterId r:id="rId31"/>
  </p:notesMasterIdLst>
  <p:handoutMasterIdLst>
    <p:handoutMasterId r:id="rId32"/>
  </p:handoutMasterIdLst>
  <p:sldIdLst>
    <p:sldId id="256" r:id="rId3"/>
    <p:sldId id="739" r:id="rId4"/>
    <p:sldId id="701" r:id="rId5"/>
    <p:sldId id="702" r:id="rId6"/>
    <p:sldId id="740" r:id="rId7"/>
    <p:sldId id="656" r:id="rId8"/>
    <p:sldId id="741" r:id="rId9"/>
    <p:sldId id="704" r:id="rId10"/>
    <p:sldId id="742" r:id="rId11"/>
    <p:sldId id="745" r:id="rId12"/>
    <p:sldId id="746" r:id="rId13"/>
    <p:sldId id="744" r:id="rId14"/>
    <p:sldId id="734" r:id="rId15"/>
    <p:sldId id="717" r:id="rId16"/>
    <p:sldId id="626" r:id="rId17"/>
    <p:sldId id="743" r:id="rId18"/>
    <p:sldId id="747" r:id="rId19"/>
    <p:sldId id="635" r:id="rId20"/>
    <p:sldId id="653" r:id="rId21"/>
    <p:sldId id="735" r:id="rId22"/>
    <p:sldId id="655" r:id="rId23"/>
    <p:sldId id="732" r:id="rId24"/>
    <p:sldId id="713" r:id="rId25"/>
    <p:sldId id="755" r:id="rId26"/>
    <p:sldId id="617" r:id="rId27"/>
    <p:sldId id="757" r:id="rId28"/>
    <p:sldId id="758" r:id="rId29"/>
    <p:sldId id="257" r:id="rId30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67" userDrawn="1">
          <p15:clr>
            <a:srgbClr val="A4A3A4"/>
          </p15:clr>
        </p15:guide>
        <p15:guide id="2" pos="2793" userDrawn="1">
          <p15:clr>
            <a:srgbClr val="A4A3A4"/>
          </p15:clr>
        </p15:guide>
        <p15:guide id="3" orient="horz" pos="2141" userDrawn="1">
          <p15:clr>
            <a:srgbClr val="A4A3A4"/>
          </p15:clr>
        </p15:guide>
        <p15:guide id="4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4546A"/>
    <a:srgbClr val="000000"/>
    <a:srgbClr val="C7D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0AB953-2703-48D3-ADF1-F777CF54AB79}" v="170" dt="2025-09-22T14:14:58.9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větlý sty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Styl Světlá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Styl Středně sytá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488" y="9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902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067"/>
        <p:guide pos="2793"/>
        <p:guide orient="horz" pos="2141"/>
        <p:guide pos="31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va.sichova\Desktop\Do&#269;asn&#225;\graf%202020%20(003)_2024%20&#8211;%20aktu&#225;ln&#237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rver570\posta\horelica\Prezentace%20a%20tisk\2016\Rozpo&#269;et%202017\13102016%20&#269;erp&#225;n&#237;%20323.xls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640254929050646E-2"/>
          <c:y val="3.8046016679029196E-2"/>
          <c:w val="0.92126886188231139"/>
          <c:h val="0.661664970513750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'2024'!$A$6</c:f>
              <c:strCache>
                <c:ptCount val="1"/>
                <c:pt idx="0">
                  <c:v>Dráhy - 800,9 mld. Kč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'2024'!$B$5:$Y$5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'2024'!$B$6:$Y$6</c:f>
              <c:numCache>
                <c:formatCode>#\ ##0.000</c:formatCode>
                <c:ptCount val="24"/>
                <c:pt idx="0">
                  <c:v>10.016999999999999</c:v>
                </c:pt>
                <c:pt idx="1">
                  <c:v>16.510999999999999</c:v>
                </c:pt>
                <c:pt idx="2">
                  <c:v>15.503</c:v>
                </c:pt>
                <c:pt idx="3">
                  <c:v>16.193999999999999</c:v>
                </c:pt>
                <c:pt idx="4">
                  <c:v>18.808</c:v>
                </c:pt>
                <c:pt idx="5">
                  <c:v>19.042999999999999</c:v>
                </c:pt>
                <c:pt idx="6">
                  <c:v>22.925000000000001</c:v>
                </c:pt>
                <c:pt idx="7">
                  <c:v>32.866999999999997</c:v>
                </c:pt>
                <c:pt idx="8">
                  <c:v>27.696999999999999</c:v>
                </c:pt>
                <c:pt idx="9">
                  <c:v>22.6</c:v>
                </c:pt>
                <c:pt idx="10">
                  <c:v>19.489999999999998</c:v>
                </c:pt>
                <c:pt idx="11">
                  <c:v>18.39</c:v>
                </c:pt>
                <c:pt idx="12">
                  <c:v>18.597999999999999</c:v>
                </c:pt>
                <c:pt idx="13">
                  <c:v>25.286999999999999</c:v>
                </c:pt>
                <c:pt idx="14">
                  <c:v>50.804000000000002</c:v>
                </c:pt>
                <c:pt idx="15">
                  <c:v>36.762</c:v>
                </c:pt>
                <c:pt idx="16">
                  <c:v>33.753</c:v>
                </c:pt>
                <c:pt idx="17">
                  <c:v>42.531999999999996</c:v>
                </c:pt>
                <c:pt idx="18">
                  <c:v>43.866999999999997</c:v>
                </c:pt>
                <c:pt idx="19" formatCode="General">
                  <c:v>54.368000000000002</c:v>
                </c:pt>
                <c:pt idx="20" formatCode="General">
                  <c:v>62.273000000000003</c:v>
                </c:pt>
                <c:pt idx="21" formatCode="General">
                  <c:v>63.661000000000001</c:v>
                </c:pt>
                <c:pt idx="22" formatCode="General">
                  <c:v>65.412999999999997</c:v>
                </c:pt>
                <c:pt idx="23" formatCode="General">
                  <c:v>63.558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96-46C8-B936-A64536E31618}"/>
            </c:ext>
          </c:extLst>
        </c:ser>
        <c:ser>
          <c:idx val="1"/>
          <c:order val="1"/>
          <c:tx>
            <c:strRef>
              <c:f>'2024'!$A$7</c:f>
              <c:strCache>
                <c:ptCount val="1"/>
                <c:pt idx="0">
                  <c:v>Pozemní komunikace - 994,4 mld. Kč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'2024'!$B$5:$Y$5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'2024'!$B$7:$Y$7</c:f>
              <c:numCache>
                <c:formatCode>#\ ##0.000</c:formatCode>
                <c:ptCount val="24"/>
                <c:pt idx="0">
                  <c:v>15.628</c:v>
                </c:pt>
                <c:pt idx="1">
                  <c:v>21.821999999999999</c:v>
                </c:pt>
                <c:pt idx="2">
                  <c:v>25.228999999999999</c:v>
                </c:pt>
                <c:pt idx="3">
                  <c:v>35.177</c:v>
                </c:pt>
                <c:pt idx="4">
                  <c:v>29.15</c:v>
                </c:pt>
                <c:pt idx="5">
                  <c:v>36.009</c:v>
                </c:pt>
                <c:pt idx="6">
                  <c:v>44.146999999999998</c:v>
                </c:pt>
                <c:pt idx="7">
                  <c:v>50.567</c:v>
                </c:pt>
                <c:pt idx="8">
                  <c:v>53.375</c:v>
                </c:pt>
                <c:pt idx="9">
                  <c:v>49.503999999999998</c:v>
                </c:pt>
                <c:pt idx="10">
                  <c:v>38.423000000000002</c:v>
                </c:pt>
                <c:pt idx="11">
                  <c:v>29.035</c:v>
                </c:pt>
                <c:pt idx="12">
                  <c:v>26.24</c:v>
                </c:pt>
                <c:pt idx="13">
                  <c:v>22.425999999999998</c:v>
                </c:pt>
                <c:pt idx="14">
                  <c:v>35.543999999999997</c:v>
                </c:pt>
                <c:pt idx="15">
                  <c:v>36.658999999999999</c:v>
                </c:pt>
                <c:pt idx="16">
                  <c:v>37.061</c:v>
                </c:pt>
                <c:pt idx="17">
                  <c:v>32.610999999999997</c:v>
                </c:pt>
                <c:pt idx="18">
                  <c:v>45.064</c:v>
                </c:pt>
                <c:pt idx="19" formatCode="General">
                  <c:v>56.529000000000003</c:v>
                </c:pt>
                <c:pt idx="20" formatCode="General">
                  <c:v>59.631999999999998</c:v>
                </c:pt>
                <c:pt idx="21" formatCode="General">
                  <c:v>61.558999999999997</c:v>
                </c:pt>
                <c:pt idx="22" formatCode="General">
                  <c:v>72.811000000000007</c:v>
                </c:pt>
                <c:pt idx="23" formatCode="General">
                  <c:v>80.234999999999999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96-46C8-B936-A64536E31618}"/>
            </c:ext>
          </c:extLst>
        </c:ser>
        <c:ser>
          <c:idx val="2"/>
          <c:order val="2"/>
          <c:tx>
            <c:strRef>
              <c:f>'2024'!$A$8</c:f>
              <c:strCache>
                <c:ptCount val="1"/>
                <c:pt idx="0">
                  <c:v>Mýto a telematika - 53,9 mld. Kč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'2024'!$B$5:$Y$5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'2024'!$B$8:$Y$8</c:f>
              <c:numCache>
                <c:formatCode>#\ ##0.000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1.792</c:v>
                </c:pt>
                <c:pt idx="7">
                  <c:v>3.242</c:v>
                </c:pt>
                <c:pt idx="8">
                  <c:v>4.7430000000000003</c:v>
                </c:pt>
                <c:pt idx="9">
                  <c:v>3.5979999999999999</c:v>
                </c:pt>
                <c:pt idx="10">
                  <c:v>3.198</c:v>
                </c:pt>
                <c:pt idx="11">
                  <c:v>3.4830000000000001</c:v>
                </c:pt>
                <c:pt idx="12">
                  <c:v>3.33</c:v>
                </c:pt>
                <c:pt idx="13">
                  <c:v>2.81</c:v>
                </c:pt>
                <c:pt idx="14">
                  <c:v>3.359</c:v>
                </c:pt>
                <c:pt idx="15">
                  <c:v>3.5449999999999999</c:v>
                </c:pt>
                <c:pt idx="16">
                  <c:v>3.544</c:v>
                </c:pt>
                <c:pt idx="17">
                  <c:v>3.0350000000000001</c:v>
                </c:pt>
                <c:pt idx="18">
                  <c:v>3.4</c:v>
                </c:pt>
                <c:pt idx="19" formatCode="General">
                  <c:v>2.6419999999999999</c:v>
                </c:pt>
                <c:pt idx="20" formatCode="General">
                  <c:v>2.1269999999999998</c:v>
                </c:pt>
                <c:pt idx="21" formatCode="General">
                  <c:v>2.464</c:v>
                </c:pt>
                <c:pt idx="22" formatCode="0.000">
                  <c:v>1.75</c:v>
                </c:pt>
                <c:pt idx="23" formatCode="0.000">
                  <c:v>1.806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96-46C8-B936-A64536E31618}"/>
            </c:ext>
          </c:extLst>
        </c:ser>
        <c:ser>
          <c:idx val="3"/>
          <c:order val="3"/>
          <c:tx>
            <c:strRef>
              <c:f>'2024'!$A$9</c:f>
              <c:strCache>
                <c:ptCount val="1"/>
                <c:pt idx="0">
                  <c:v>Vodní cesty - 15,0 mld. Kč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'2024'!$B$5:$Y$5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'2024'!$B$9:$Y$9</c:f>
              <c:numCache>
                <c:formatCode>#\ ##0.000</c:formatCode>
                <c:ptCount val="24"/>
                <c:pt idx="0">
                  <c:v>0.26900000000000002</c:v>
                </c:pt>
                <c:pt idx="1">
                  <c:v>0.504</c:v>
                </c:pt>
                <c:pt idx="2">
                  <c:v>0.35599999999999998</c:v>
                </c:pt>
                <c:pt idx="3">
                  <c:v>0.312</c:v>
                </c:pt>
                <c:pt idx="4">
                  <c:v>0.30199999999999999</c:v>
                </c:pt>
                <c:pt idx="5">
                  <c:v>0.52300000000000002</c:v>
                </c:pt>
                <c:pt idx="6">
                  <c:v>0.39</c:v>
                </c:pt>
                <c:pt idx="7">
                  <c:v>0.53800000000000003</c:v>
                </c:pt>
                <c:pt idx="8">
                  <c:v>1.5569999999999999</c:v>
                </c:pt>
                <c:pt idx="9">
                  <c:v>1.4850000000000001</c:v>
                </c:pt>
                <c:pt idx="10">
                  <c:v>0.54800000000000004</c:v>
                </c:pt>
                <c:pt idx="11">
                  <c:v>0.433</c:v>
                </c:pt>
                <c:pt idx="12">
                  <c:v>0.186</c:v>
                </c:pt>
                <c:pt idx="13">
                  <c:v>0.26300000000000001</c:v>
                </c:pt>
                <c:pt idx="14">
                  <c:v>0.41299999999999998</c:v>
                </c:pt>
                <c:pt idx="15">
                  <c:v>0.28399999999999997</c:v>
                </c:pt>
                <c:pt idx="16">
                  <c:v>0.27700000000000002</c:v>
                </c:pt>
                <c:pt idx="17">
                  <c:v>0.17499999999999999</c:v>
                </c:pt>
                <c:pt idx="18">
                  <c:v>1.55</c:v>
                </c:pt>
                <c:pt idx="19" formatCode="General">
                  <c:v>1.591</c:v>
                </c:pt>
                <c:pt idx="20" formatCode="General">
                  <c:v>0.876</c:v>
                </c:pt>
                <c:pt idx="21" formatCode="General">
                  <c:v>0.745</c:v>
                </c:pt>
                <c:pt idx="22" formatCode="General">
                  <c:v>0.67200000000000004</c:v>
                </c:pt>
                <c:pt idx="23" formatCode="General">
                  <c:v>0.78900000000000003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96-46C8-B936-A64536E31618}"/>
            </c:ext>
          </c:extLst>
        </c:ser>
        <c:ser>
          <c:idx val="4"/>
          <c:order val="4"/>
          <c:tx>
            <c:strRef>
              <c:f>'2024'!$A$10</c:f>
              <c:strCache>
                <c:ptCount val="1"/>
                <c:pt idx="0">
                  <c:v>Ostatní (především příspěvky SFDI) - 17,2 mld. Kč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'2024'!$B$5:$Y$5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'2024'!$B$10:$Y$10</c:f>
              <c:numCache>
                <c:formatCode>#\ ##0.000</c:formatCode>
                <c:ptCount val="24"/>
                <c:pt idx="0">
                  <c:v>1.2E-2</c:v>
                </c:pt>
                <c:pt idx="1">
                  <c:v>4.1000000000000002E-2</c:v>
                </c:pt>
                <c:pt idx="2">
                  <c:v>0.126</c:v>
                </c:pt>
                <c:pt idx="3">
                  <c:v>0.186</c:v>
                </c:pt>
                <c:pt idx="4">
                  <c:v>0.20599999999999999</c:v>
                </c:pt>
                <c:pt idx="5">
                  <c:v>0.19800000000000001</c:v>
                </c:pt>
                <c:pt idx="6">
                  <c:v>0.27300000000000002</c:v>
                </c:pt>
                <c:pt idx="7">
                  <c:v>0.48599999999999999</c:v>
                </c:pt>
                <c:pt idx="8">
                  <c:v>0.61199999999999999</c:v>
                </c:pt>
                <c:pt idx="9">
                  <c:v>0.496</c:v>
                </c:pt>
                <c:pt idx="10">
                  <c:v>0.27800000000000002</c:v>
                </c:pt>
                <c:pt idx="11">
                  <c:v>0.29599999999999999</c:v>
                </c:pt>
                <c:pt idx="12">
                  <c:v>0.39</c:v>
                </c:pt>
                <c:pt idx="13">
                  <c:v>0.436</c:v>
                </c:pt>
                <c:pt idx="14">
                  <c:v>0.61099999999999999</c:v>
                </c:pt>
                <c:pt idx="15">
                  <c:v>0.77100000000000002</c:v>
                </c:pt>
                <c:pt idx="16">
                  <c:v>0.69699999999999995</c:v>
                </c:pt>
                <c:pt idx="17">
                  <c:v>1.018</c:v>
                </c:pt>
                <c:pt idx="18">
                  <c:v>1.1679999999999999</c:v>
                </c:pt>
                <c:pt idx="19" formatCode="General">
                  <c:v>1.7050000000000001</c:v>
                </c:pt>
                <c:pt idx="20" formatCode="General">
                  <c:v>1.7030000000000001</c:v>
                </c:pt>
                <c:pt idx="21" formatCode="General">
                  <c:v>2.484</c:v>
                </c:pt>
                <c:pt idx="22" formatCode="General">
                  <c:v>1.9319999999999999</c:v>
                </c:pt>
                <c:pt idx="23" formatCode="General">
                  <c:v>1.0609999999999999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96-46C8-B936-A64536E316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172084736"/>
        <c:axId val="127738432"/>
      </c:barChart>
      <c:catAx>
        <c:axId val="17208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7738432"/>
        <c:crosses val="autoZero"/>
        <c:auto val="1"/>
        <c:lblAlgn val="ctr"/>
        <c:lblOffset val="100"/>
        <c:noMultiLvlLbl val="0"/>
      </c:catAx>
      <c:valAx>
        <c:axId val="127738432"/>
        <c:scaling>
          <c:orientation val="minMax"/>
          <c:max val="1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>
                    <a:solidFill>
                      <a:srgbClr val="000000"/>
                    </a:solidFill>
                  </a:rPr>
                  <a:t>mld. Kč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solidFill>
            <a:srgbClr val="FFFFFF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208473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62467786090721E-2"/>
          <c:y val="0.79555678686451525"/>
          <c:w val="0.85059166584924339"/>
          <c:h val="0.155650535153932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 sz="160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3896474277009973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65070931758530182"/>
          <c:y val="9.0267686081977785E-2"/>
          <c:w val="0.2421249179790026"/>
          <c:h val="0.5625281789365806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Výdaje celkem </a:t>
            </a:r>
          </a:p>
          <a:p>
            <a:pPr>
              <a:defRPr/>
            </a:pPr>
            <a:r>
              <a:rPr lang="pl-PL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81 323 </a:t>
            </a:r>
            <a:r>
              <a:rPr lang="pl-PL" sz="1800" b="1" kern="1200" cap="none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mil. Kč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2908136322987288"/>
          <c:y val="0.20276183672319889"/>
          <c:w val="0.56313896333453628"/>
          <c:h val="0.71813173454597046"/>
        </c:manualLayout>
      </c:layout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Výdaje celkem 57 479 mil. Kč</c:v>
                </c:pt>
              </c:strCache>
            </c:strRef>
          </c:tx>
          <c:spPr>
            <a:solidFill>
              <a:schemeClr val="tx1"/>
            </a:solidFill>
            <a:ln w="63500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chemeClr val="accent2"/>
              </a:solidFill>
              <a:ln w="63500">
                <a:solidFill>
                  <a:srgbClr val="FFFFFF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BC9-445B-B300-DF3A5BB4ACF0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63500">
                <a:solidFill>
                  <a:srgbClr val="FFFFFF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BC9-445B-B300-DF3A5BB4ACF0}"/>
              </c:ext>
            </c:extLst>
          </c:dPt>
          <c:dLbls>
            <c:dLbl>
              <c:idx val="0"/>
              <c:layout>
                <c:manualLayout>
                  <c:x val="0.16534891580828592"/>
                  <c:y val="0.1899477955713932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solidFill>
                          <a:schemeClr val="accent2"/>
                        </a:solidFill>
                      </a:rPr>
                      <a:t>55 253</a:t>
                    </a:r>
                  </a:p>
                  <a:p>
                    <a:pPr>
                      <a:defRPr sz="1800">
                        <a:solidFill>
                          <a:schemeClr val="accent2"/>
                        </a:solidFill>
                      </a:defRPr>
                    </a:pPr>
                    <a:r>
                      <a:rPr lang="en-US" sz="1800" baseline="0" dirty="0">
                        <a:solidFill>
                          <a:schemeClr val="accent2"/>
                        </a:solidFill>
                      </a:rPr>
                      <a:t>68%</a:t>
                    </a:r>
                    <a:endParaRPr lang="en-US" sz="1800" dirty="0">
                      <a:solidFill>
                        <a:schemeClr val="accent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BC9-445B-B300-DF3A5BB4ACF0}"/>
                </c:ext>
              </c:extLst>
            </c:dLbl>
            <c:dLbl>
              <c:idx val="1"/>
              <c:layout>
                <c:manualLayout>
                  <c:x val="-0.1386598832991677"/>
                  <c:y val="-0.1571430302952523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26 070</a:t>
                    </a:r>
                    <a:r>
                      <a:rPr lang="en-US" baseline="0" dirty="0"/>
                      <a:t>
</a:t>
                    </a:r>
                    <a:fld id="{19B20114-4C66-41AA-8027-B7A654D49D5C}" type="PERCENTAGE">
                      <a:rPr lang="en-US" baseline="0"/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[PROCENTO]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BC9-445B-B300-DF3A5BB4AC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Investice</c:v>
                </c:pt>
                <c:pt idx="1">
                  <c:v>Neinvestice</c:v>
                </c:pt>
              </c:strCache>
            </c:strRef>
          </c:cat>
          <c:val>
            <c:numRef>
              <c:f>List1!$B$2:$B$3</c:f>
              <c:numCache>
                <c:formatCode>#,##0</c:formatCode>
                <c:ptCount val="2"/>
                <c:pt idx="0">
                  <c:v>55310</c:v>
                </c:pt>
                <c:pt idx="1">
                  <c:v>26013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C9-445B-B300-DF3A5BB4ACF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Výdaje celkem </a:t>
            </a:r>
          </a:p>
          <a:p>
            <a:pPr>
              <a:defRPr/>
            </a:pPr>
            <a:r>
              <a:rPr lang="pl-PL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69 455 </a:t>
            </a:r>
            <a:r>
              <a:rPr lang="pl-PL" sz="1800" b="1" kern="1200" cap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mil. Kč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3440678567844345"/>
          <c:y val="0.20502554965445402"/>
          <c:w val="0.56313896333453628"/>
          <c:h val="0.71813173454597046"/>
        </c:manualLayout>
      </c:layout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Výdaje celkem 57 479 mil. Kč</c:v>
                </c:pt>
              </c:strCache>
            </c:strRef>
          </c:tx>
          <c:spPr>
            <a:solidFill>
              <a:schemeClr val="tx1"/>
            </a:solidFill>
            <a:ln w="63500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chemeClr val="accent2"/>
              </a:solidFill>
              <a:ln w="63500">
                <a:solidFill>
                  <a:srgbClr val="FFFFFF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62D-41EF-B185-F18B8545775C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63500">
                <a:solidFill>
                  <a:srgbClr val="FFFFFF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62D-41EF-B185-F18B8545775C}"/>
              </c:ext>
            </c:extLst>
          </c:dPt>
          <c:dLbls>
            <c:dLbl>
              <c:idx val="0"/>
              <c:layout>
                <c:manualLayout>
                  <c:x val="0.15114785339550826"/>
                  <c:y val="0.239749479006651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solidFill>
                          <a:schemeClr val="accent2"/>
                        </a:solidFill>
                      </a:rPr>
                      <a:t>43 564</a:t>
                    </a:r>
                  </a:p>
                  <a:p>
                    <a:pPr>
                      <a:defRPr sz="1800">
                        <a:solidFill>
                          <a:schemeClr val="accent2"/>
                        </a:solidFill>
                      </a:defRPr>
                    </a:pPr>
                    <a:r>
                      <a:rPr lang="en-US" sz="1800" baseline="0" dirty="0">
                        <a:solidFill>
                          <a:schemeClr val="accent2"/>
                        </a:solidFill>
                      </a:rPr>
                      <a:t>63%</a:t>
                    </a:r>
                    <a:endParaRPr lang="en-US" sz="1800" dirty="0">
                      <a:solidFill>
                        <a:schemeClr val="accent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62D-41EF-B185-F18B8545775C}"/>
                </c:ext>
              </c:extLst>
            </c:dLbl>
            <c:dLbl>
              <c:idx val="1"/>
              <c:layout>
                <c:manualLayout>
                  <c:x val="-0.17948807590716606"/>
                  <c:y val="-8.69679482671187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25 891</a:t>
                    </a:r>
                    <a:r>
                      <a:rPr lang="en-US" baseline="0" dirty="0"/>
                      <a:t>
</a:t>
                    </a:r>
                    <a:fld id="{F77A7116-295B-4D90-B73A-83FD25A97A51}" type="PERCENTAGE">
                      <a:rPr lang="en-US" baseline="0"/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[PROCENTO]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62D-41EF-B185-F18B854577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Investice</c:v>
                </c:pt>
                <c:pt idx="1">
                  <c:v>Neinvestice</c:v>
                </c:pt>
              </c:strCache>
            </c:strRef>
          </c:cat>
          <c:val>
            <c:numRef>
              <c:f>List1!$B$2:$B$3</c:f>
              <c:numCache>
                <c:formatCode>#,##0</c:formatCode>
                <c:ptCount val="2"/>
                <c:pt idx="0">
                  <c:v>43349</c:v>
                </c:pt>
                <c:pt idx="1">
                  <c:v>25661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2D-41EF-B185-F18B8545775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885693636121571E-2"/>
          <c:y val="0.11388669681971571"/>
          <c:w val="0.85089058161208109"/>
          <c:h val="0.70435844067518349"/>
        </c:manualLayout>
      </c:layout>
      <c:barChart>
        <c:barDir val="col"/>
        <c:grouping val="clustered"/>
        <c:varyColors val="0"/>
        <c:ser>
          <c:idx val="4"/>
          <c:order val="1"/>
          <c:tx>
            <c:v>výše schválených prostředků</c:v>
          </c:tx>
          <c:spPr>
            <a:solidFill>
              <a:srgbClr val="00447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8"/>
              <c:layout>
                <c:manualLayout>
                  <c:x val="0"/>
                  <c:y val="0.1118755185422895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A78-411B-8390-340A53514B6E}"/>
                </c:ext>
              </c:extLst>
            </c:dLbl>
            <c:dLbl>
              <c:idx val="9"/>
              <c:layout>
                <c:manualLayout>
                  <c:x val="1.5686274509803921E-3"/>
                  <c:y val="0.1145262806363915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78-411B-8390-340A53514B6E}"/>
                </c:ext>
              </c:extLst>
            </c:dLbl>
            <c:dLbl>
              <c:idx val="21"/>
              <c:layout>
                <c:manualLayout>
                  <c:x val="-2.4154589371980675E-3"/>
                  <c:y val="3.178464187945602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A78-411B-8390-340A53514B6E}"/>
                </c:ext>
              </c:extLst>
            </c:dLbl>
            <c:dLbl>
              <c:idx val="23"/>
              <c:layout>
                <c:manualLayout>
                  <c:x val="0"/>
                  <c:y val="5.930287433354958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A78-411B-8390-340A53514B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Bezpečnost!$A$4:$A$28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Bezpečnost!$C$4:$C$28</c:f>
              <c:numCache>
                <c:formatCode>#,##0</c:formatCode>
                <c:ptCount val="25"/>
                <c:pt idx="0">
                  <c:v>0</c:v>
                </c:pt>
                <c:pt idx="1">
                  <c:v>3.95</c:v>
                </c:pt>
                <c:pt idx="2">
                  <c:v>43.267000000000003</c:v>
                </c:pt>
                <c:pt idx="3">
                  <c:v>22.071000000000002</c:v>
                </c:pt>
                <c:pt idx="4">
                  <c:v>88.947000000000003</c:v>
                </c:pt>
                <c:pt idx="5">
                  <c:v>86.35</c:v>
                </c:pt>
                <c:pt idx="6">
                  <c:v>81.399000000000001</c:v>
                </c:pt>
                <c:pt idx="7">
                  <c:v>157.83199999999999</c:v>
                </c:pt>
                <c:pt idx="8">
                  <c:v>308.93400000000003</c:v>
                </c:pt>
                <c:pt idx="9">
                  <c:v>308.44200000000001</c:v>
                </c:pt>
                <c:pt idx="10">
                  <c:v>264.86900000000003</c:v>
                </c:pt>
                <c:pt idx="11">
                  <c:v>179.983</c:v>
                </c:pt>
                <c:pt idx="12">
                  <c:v>185.066</c:v>
                </c:pt>
                <c:pt idx="13">
                  <c:v>308.404</c:v>
                </c:pt>
                <c:pt idx="14">
                  <c:v>302.435</c:v>
                </c:pt>
                <c:pt idx="15">
                  <c:v>656.39700000000005</c:v>
                </c:pt>
                <c:pt idx="16">
                  <c:v>525.42200000000003</c:v>
                </c:pt>
                <c:pt idx="17">
                  <c:v>671.84799999999996</c:v>
                </c:pt>
                <c:pt idx="18">
                  <c:v>747.68</c:v>
                </c:pt>
                <c:pt idx="19">
                  <c:v>522.029</c:v>
                </c:pt>
                <c:pt idx="20">
                  <c:v>782.91800000000001</c:v>
                </c:pt>
                <c:pt idx="21">
                  <c:v>1268.846</c:v>
                </c:pt>
                <c:pt idx="22">
                  <c:v>888</c:v>
                </c:pt>
                <c:pt idx="23">
                  <c:v>1055</c:v>
                </c:pt>
                <c:pt idx="24">
                  <c:v>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78-411B-8390-340A53514B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axId val="488279807"/>
        <c:axId val="497926751"/>
      </c:barChart>
      <c:lineChart>
        <c:grouping val="standard"/>
        <c:varyColors val="0"/>
        <c:ser>
          <c:idx val="2"/>
          <c:order val="0"/>
          <c:tx>
            <c:v>počet schválených akcí</c:v>
          </c:tx>
          <c:spPr>
            <a:ln w="41275" cap="rnd" cmpd="sng" algn="ctr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2"/>
            <c:spPr>
              <a:solidFill>
                <a:srgbClr val="CD003A"/>
              </a:solidFill>
              <a:ln w="9525" cap="flat" cmpd="sng" algn="ctr">
                <a:solidFill>
                  <a:srgbClr val="CD003A"/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Pt>
            <c:idx val="0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1A78-411B-8390-340A53514B6E}"/>
              </c:ext>
            </c:extLst>
          </c:dPt>
          <c:dPt>
            <c:idx val="1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1A78-411B-8390-340A53514B6E}"/>
              </c:ext>
            </c:extLst>
          </c:dPt>
          <c:dPt>
            <c:idx val="2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1A78-411B-8390-340A53514B6E}"/>
              </c:ext>
            </c:extLst>
          </c:dPt>
          <c:dPt>
            <c:idx val="3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1A78-411B-8390-340A53514B6E}"/>
              </c:ext>
            </c:extLst>
          </c:dPt>
          <c:dPt>
            <c:idx val="4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1A78-411B-8390-340A53514B6E}"/>
              </c:ext>
            </c:extLst>
          </c:dPt>
          <c:dPt>
            <c:idx val="5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1A78-411B-8390-340A53514B6E}"/>
              </c:ext>
            </c:extLst>
          </c:dPt>
          <c:dPt>
            <c:idx val="6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2-1A78-411B-8390-340A53514B6E}"/>
              </c:ext>
            </c:extLst>
          </c:dPt>
          <c:dPt>
            <c:idx val="7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4-1A78-411B-8390-340A53514B6E}"/>
              </c:ext>
            </c:extLst>
          </c:dPt>
          <c:dPt>
            <c:idx val="8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6-1A78-411B-8390-340A53514B6E}"/>
              </c:ext>
            </c:extLst>
          </c:dPt>
          <c:dPt>
            <c:idx val="9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8-1A78-411B-8390-340A53514B6E}"/>
              </c:ext>
            </c:extLst>
          </c:dPt>
          <c:dLbls>
            <c:dLbl>
              <c:idx val="8"/>
              <c:layout>
                <c:manualLayout>
                  <c:x val="8.0822800813397672E-3"/>
                  <c:y val="-1.5835904524473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A78-411B-8390-340A53514B6E}"/>
                </c:ext>
              </c:extLst>
            </c:dLbl>
            <c:dLbl>
              <c:idx val="9"/>
              <c:layout>
                <c:manualLayout>
                  <c:x val="-3.2342966291517228E-2"/>
                  <c:y val="-8.63551499402534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A78-411B-8390-340A53514B6E}"/>
                </c:ext>
              </c:extLst>
            </c:dLbl>
            <c:dLbl>
              <c:idx val="21"/>
              <c:layout>
                <c:manualLayout>
                  <c:x val="1.0226425501160182E-2"/>
                  <c:y val="-4.56182956810242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A78-411B-8390-340A53514B6E}"/>
                </c:ext>
              </c:extLst>
            </c:dLbl>
            <c:dLbl>
              <c:idx val="23"/>
              <c:layout>
                <c:manualLayout>
                  <c:x val="6.0153486249001483E-3"/>
                  <c:y val="-0.1039476312868868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A78-411B-8390-340A53514B6E}"/>
                </c:ext>
              </c:extLst>
            </c:dLbl>
            <c:dLbl>
              <c:idx val="24"/>
              <c:layout>
                <c:manualLayout>
                  <c:x val="1.2641884438358248E-2"/>
                  <c:y val="-0.1061584070800295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A78-411B-8390-340A53514B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Bezpečnost!$A$4:$A$28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Bezpečnost!$B$4:$B$28</c:f>
              <c:numCache>
                <c:formatCode>General</c:formatCode>
                <c:ptCount val="25"/>
                <c:pt idx="0">
                  <c:v>0</c:v>
                </c:pt>
                <c:pt idx="1">
                  <c:v>2</c:v>
                </c:pt>
                <c:pt idx="2">
                  <c:v>13</c:v>
                </c:pt>
                <c:pt idx="3">
                  <c:v>11</c:v>
                </c:pt>
                <c:pt idx="4">
                  <c:v>41</c:v>
                </c:pt>
                <c:pt idx="5">
                  <c:v>41</c:v>
                </c:pt>
                <c:pt idx="6">
                  <c:v>44</c:v>
                </c:pt>
                <c:pt idx="7">
                  <c:v>70</c:v>
                </c:pt>
                <c:pt idx="8">
                  <c:v>134</c:v>
                </c:pt>
                <c:pt idx="9">
                  <c:v>111</c:v>
                </c:pt>
                <c:pt idx="10">
                  <c:v>122</c:v>
                </c:pt>
                <c:pt idx="11">
                  <c:v>76</c:v>
                </c:pt>
                <c:pt idx="12">
                  <c:v>121</c:v>
                </c:pt>
                <c:pt idx="13">
                  <c:v>149</c:v>
                </c:pt>
                <c:pt idx="14" formatCode="#,##0">
                  <c:v>141</c:v>
                </c:pt>
                <c:pt idx="15">
                  <c:v>276</c:v>
                </c:pt>
                <c:pt idx="16">
                  <c:v>202</c:v>
                </c:pt>
                <c:pt idx="17">
                  <c:v>251</c:v>
                </c:pt>
                <c:pt idx="18">
                  <c:v>213</c:v>
                </c:pt>
                <c:pt idx="19">
                  <c:v>133</c:v>
                </c:pt>
                <c:pt idx="20">
                  <c:v>238</c:v>
                </c:pt>
                <c:pt idx="21">
                  <c:v>304</c:v>
                </c:pt>
                <c:pt idx="22">
                  <c:v>154</c:v>
                </c:pt>
                <c:pt idx="23">
                  <c:v>206</c:v>
                </c:pt>
                <c:pt idx="24">
                  <c:v>169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1A78-411B-8390-340A53514B6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9273728"/>
        <c:axId val="182823744"/>
      </c:lineChart>
      <c:catAx>
        <c:axId val="2192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182823744"/>
        <c:crosses val="autoZero"/>
        <c:auto val="1"/>
        <c:lblAlgn val="ctr"/>
        <c:lblOffset val="100"/>
        <c:noMultiLvlLbl val="0"/>
      </c:catAx>
      <c:valAx>
        <c:axId val="18282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cs-CZ" sz="1050" b="1" i="0" u="none" strike="noStrike" kern="1200" baseline="0">
                    <a:solidFill>
                      <a:srgbClr val="0044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r>
                  <a:rPr lang="cs-CZ" sz="1050" b="1" i="0" u="none" strike="noStrike" kern="1200" baseline="0">
                    <a:solidFill>
                      <a:srgbClr val="0044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Počet akcí </a:t>
                </a:r>
              </a:p>
            </c:rich>
          </c:tx>
          <c:layout>
            <c:manualLayout>
              <c:xMode val="edge"/>
              <c:yMode val="edge"/>
              <c:x val="1.1843071246528966E-2"/>
              <c:y val="0.372139241389501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cs-CZ" sz="1050" b="1" i="0" u="none" strike="noStrike" kern="1200" baseline="0">
                  <a:solidFill>
                    <a:srgbClr val="00447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219273728"/>
        <c:crosses val="autoZero"/>
        <c:crossBetween val="between"/>
      </c:valAx>
      <c:valAx>
        <c:axId val="497926751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50" b="1" i="0" u="none" strike="noStrike" kern="1200" baseline="0">
                    <a:solidFill>
                      <a:srgbClr val="0044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r>
                  <a:rPr lang="cs-CZ" sz="1050" b="1" i="0" u="none" strike="noStrike" kern="1200" baseline="0">
                    <a:solidFill>
                      <a:srgbClr val="00447A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Schválená výše příspěvku v mil. Kč</a:t>
                </a:r>
                <a:endParaRPr lang="en-US" sz="1050" b="1" i="0" u="none" strike="noStrike" kern="1200" baseline="0">
                  <a:solidFill>
                    <a:srgbClr val="00447A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50">
                    <a:solidFill>
                      <a:srgbClr val="00447A"/>
                    </a:solidFill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en-US" sz="1050">
                  <a:solidFill>
                    <a:srgbClr val="00447A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c:rich>
          </c:tx>
          <c:layout>
            <c:manualLayout>
              <c:xMode val="edge"/>
              <c:yMode val="edge"/>
              <c:x val="0.9655555555555555"/>
              <c:y val="0.166027680308342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50" b="1" i="0" u="none" strike="noStrike" kern="1200" baseline="0">
                  <a:solidFill>
                    <a:srgbClr val="00447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8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488279807"/>
        <c:crosses val="max"/>
        <c:crossBetween val="between"/>
      </c:valAx>
      <c:catAx>
        <c:axId val="4882798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9792675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980560195127123"/>
          <c:y val="0.91855786610123946"/>
          <c:w val="0.47593821714694046"/>
          <c:h val="7.97002760340842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>
        <a:alpha val="35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191577444186372E-2"/>
          <c:y val="0.1008487240794224"/>
          <c:w val="0.77842683504453392"/>
          <c:h val="0.68053118825522829"/>
        </c:manualLayout>
      </c:layout>
      <c:barChart>
        <c:barDir val="col"/>
        <c:grouping val="clustered"/>
        <c:varyColors val="0"/>
        <c:ser>
          <c:idx val="4"/>
          <c:order val="1"/>
          <c:tx>
            <c:strRef>
              <c:f>Cyklostezky!$C$4</c:f>
              <c:strCache>
                <c:ptCount val="1"/>
                <c:pt idx="0">
                  <c:v>výše schválených prostředků</c:v>
                </c:pt>
              </c:strCache>
            </c:strRef>
          </c:tx>
          <c:spPr>
            <a:solidFill>
              <a:srgbClr val="00447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Cyklostezky!$A$5:$A$29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Cyklostezky!$C$5:$C$29</c:f>
              <c:numCache>
                <c:formatCode>0</c:formatCode>
                <c:ptCount val="25"/>
                <c:pt idx="0">
                  <c:v>10</c:v>
                </c:pt>
                <c:pt idx="1">
                  <c:v>12.1</c:v>
                </c:pt>
                <c:pt idx="2">
                  <c:v>38.173000000000002</c:v>
                </c:pt>
                <c:pt idx="3">
                  <c:v>59.621000000000002</c:v>
                </c:pt>
                <c:pt idx="4">
                  <c:v>56.112000000000002</c:v>
                </c:pt>
                <c:pt idx="5">
                  <c:v>90.786000000000001</c:v>
                </c:pt>
                <c:pt idx="6">
                  <c:v>153.70400000000001</c:v>
                </c:pt>
                <c:pt idx="7">
                  <c:v>173.68700000000001</c:v>
                </c:pt>
                <c:pt idx="8">
                  <c:v>253.23</c:v>
                </c:pt>
                <c:pt idx="9">
                  <c:v>436.05900000000003</c:v>
                </c:pt>
                <c:pt idx="10">
                  <c:v>170.22499999999999</c:v>
                </c:pt>
                <c:pt idx="11">
                  <c:v>265.17099999999999</c:v>
                </c:pt>
                <c:pt idx="12">
                  <c:v>116.721</c:v>
                </c:pt>
                <c:pt idx="13">
                  <c:v>183.74</c:v>
                </c:pt>
                <c:pt idx="14">
                  <c:v>192.38</c:v>
                </c:pt>
                <c:pt idx="15">
                  <c:v>146.47200000000001</c:v>
                </c:pt>
                <c:pt idx="16">
                  <c:v>166.315</c:v>
                </c:pt>
                <c:pt idx="17">
                  <c:v>141.202</c:v>
                </c:pt>
                <c:pt idx="18">
                  <c:v>355.99900000000002</c:v>
                </c:pt>
                <c:pt idx="19">
                  <c:v>385.23599999999999</c:v>
                </c:pt>
                <c:pt idx="20">
                  <c:v>710.11699999999996</c:v>
                </c:pt>
                <c:pt idx="21">
                  <c:v>778.923</c:v>
                </c:pt>
                <c:pt idx="22">
                  <c:v>560.39599999999996</c:v>
                </c:pt>
                <c:pt idx="23">
                  <c:v>490.42099999999999</c:v>
                </c:pt>
                <c:pt idx="24">
                  <c:v>444.3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A6-49A1-AA7F-06ABBBED05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axId val="488279807"/>
        <c:axId val="497926751"/>
      </c:barChart>
      <c:lineChart>
        <c:grouping val="standard"/>
        <c:varyColors val="0"/>
        <c:ser>
          <c:idx val="2"/>
          <c:order val="0"/>
          <c:tx>
            <c:strRef>
              <c:f>Cyklostezky!$B$4</c:f>
              <c:strCache>
                <c:ptCount val="1"/>
                <c:pt idx="0">
                  <c:v>počet schválených akcí</c:v>
                </c:pt>
              </c:strCache>
            </c:strRef>
          </c:tx>
          <c:spPr>
            <a:ln w="41275" cap="rnd" cmpd="sng" algn="ctr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2"/>
            <c:spPr>
              <a:solidFill>
                <a:srgbClr val="CD003A"/>
              </a:solidFill>
              <a:ln w="9525" cap="flat" cmpd="sng" algn="ctr">
                <a:solidFill>
                  <a:srgbClr val="CD003A"/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Pt>
            <c:idx val="0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50A6-49A1-AA7F-06ABBBED059C}"/>
              </c:ext>
            </c:extLst>
          </c:dPt>
          <c:dPt>
            <c:idx val="1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50A6-49A1-AA7F-06ABBBED059C}"/>
              </c:ext>
            </c:extLst>
          </c:dPt>
          <c:dPt>
            <c:idx val="2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50A6-49A1-AA7F-06ABBBED059C}"/>
              </c:ext>
            </c:extLst>
          </c:dPt>
          <c:dPt>
            <c:idx val="3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50A6-49A1-AA7F-06ABBBED059C}"/>
              </c:ext>
            </c:extLst>
          </c:dPt>
          <c:dPt>
            <c:idx val="4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50A6-49A1-AA7F-06ABBBED059C}"/>
              </c:ext>
            </c:extLst>
          </c:dPt>
          <c:dPt>
            <c:idx val="5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50A6-49A1-AA7F-06ABBBED059C}"/>
              </c:ext>
            </c:extLst>
          </c:dPt>
          <c:dPt>
            <c:idx val="6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50A6-49A1-AA7F-06ABBBED059C}"/>
              </c:ext>
            </c:extLst>
          </c:dPt>
          <c:dPt>
            <c:idx val="7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50A6-49A1-AA7F-06ABBBED059C}"/>
              </c:ext>
            </c:extLst>
          </c:dPt>
          <c:dPt>
            <c:idx val="8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2-50A6-49A1-AA7F-06ABBBED059C}"/>
              </c:ext>
            </c:extLst>
          </c:dPt>
          <c:dPt>
            <c:idx val="9"/>
            <c:bubble3D val="0"/>
            <c:spPr>
              <a:ln w="412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4-50A6-49A1-AA7F-06ABBBED059C}"/>
              </c:ext>
            </c:extLst>
          </c:dPt>
          <c:dLbls>
            <c:dLbl>
              <c:idx val="6"/>
              <c:layout>
                <c:manualLayout>
                  <c:x val="-8.0556924502084293E-2"/>
                  <c:y val="-5.82518904882112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0A6-49A1-AA7F-06ABBBED059C}"/>
                </c:ext>
              </c:extLst>
            </c:dLbl>
            <c:dLbl>
              <c:idx val="8"/>
              <c:layout>
                <c:manualLayout>
                  <c:x val="-8.098987626546681E-5"/>
                  <c:y val="2.47319693557575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0A6-49A1-AA7F-06ABBBED059C}"/>
                </c:ext>
              </c:extLst>
            </c:dLbl>
            <c:dLbl>
              <c:idx val="9"/>
              <c:layout>
                <c:manualLayout>
                  <c:x val="-3.2342966291517228E-2"/>
                  <c:y val="-8.63551499402534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0A6-49A1-AA7F-06ABBBED059C}"/>
                </c:ext>
              </c:extLst>
            </c:dLbl>
            <c:dLbl>
              <c:idx val="10"/>
              <c:layout>
                <c:manualLayout>
                  <c:x val="-2.2251754245005088E-2"/>
                  <c:y val="-0.1313792571060463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0A6-49A1-AA7F-06ABBBED059C}"/>
                </c:ext>
              </c:extLst>
            </c:dLbl>
            <c:dLbl>
              <c:idx val="12"/>
              <c:layout>
                <c:manualLayout>
                  <c:x val="-5.7625903904869137E-2"/>
                  <c:y val="-3.1311643853848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0A6-49A1-AA7F-06ABBBED059C}"/>
                </c:ext>
              </c:extLst>
            </c:dLbl>
            <c:dLbl>
              <c:idx val="17"/>
              <c:layout>
                <c:manualLayout>
                  <c:x val="-2.9054475333440462E-2"/>
                  <c:y val="-7.7288655348101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0A6-49A1-AA7F-06ABBBED059C}"/>
                </c:ext>
              </c:extLst>
            </c:dLbl>
            <c:dLbl>
              <c:idx val="19"/>
              <c:layout>
                <c:manualLayout>
                  <c:x val="-2.4972842680379238E-2"/>
                  <c:y val="-8.8106775699690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0A6-49A1-AA7F-06ABBBED059C}"/>
                </c:ext>
              </c:extLst>
            </c:dLbl>
            <c:dLbl>
              <c:idx val="20"/>
              <c:layout>
                <c:manualLayout>
                  <c:x val="-3.7217740639562909E-2"/>
                  <c:y val="-7.72886553481017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0A6-49A1-AA7F-06ABBBED059C}"/>
                </c:ext>
              </c:extLst>
            </c:dLbl>
            <c:dLbl>
              <c:idx val="22"/>
              <c:layout>
                <c:manualLayout>
                  <c:x val="-1.1367400503508391E-2"/>
                  <c:y val="-5.2947884557026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0A6-49A1-AA7F-06ABBBED05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Cyklostezky!$A$5:$A$29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Cyklostezky!$B$5:$B$29</c:f>
              <c:numCache>
                <c:formatCode>General</c:formatCode>
                <c:ptCount val="25"/>
                <c:pt idx="0">
                  <c:v>0</c:v>
                </c:pt>
                <c:pt idx="1">
                  <c:v>7</c:v>
                </c:pt>
                <c:pt idx="2">
                  <c:v>16</c:v>
                </c:pt>
                <c:pt idx="3">
                  <c:v>24</c:v>
                </c:pt>
                <c:pt idx="4">
                  <c:v>24</c:v>
                </c:pt>
                <c:pt idx="5">
                  <c:v>30</c:v>
                </c:pt>
                <c:pt idx="6">
                  <c:v>46</c:v>
                </c:pt>
                <c:pt idx="7">
                  <c:v>46</c:v>
                </c:pt>
                <c:pt idx="8">
                  <c:v>67</c:v>
                </c:pt>
                <c:pt idx="9">
                  <c:v>79</c:v>
                </c:pt>
                <c:pt idx="10">
                  <c:v>36</c:v>
                </c:pt>
                <c:pt idx="11">
                  <c:v>59</c:v>
                </c:pt>
                <c:pt idx="12">
                  <c:v>32</c:v>
                </c:pt>
                <c:pt idx="13">
                  <c:v>44</c:v>
                </c:pt>
                <c:pt idx="14">
                  <c:v>45</c:v>
                </c:pt>
                <c:pt idx="15">
                  <c:v>33</c:v>
                </c:pt>
                <c:pt idx="16">
                  <c:v>40</c:v>
                </c:pt>
                <c:pt idx="17">
                  <c:v>29</c:v>
                </c:pt>
                <c:pt idx="18">
                  <c:v>49</c:v>
                </c:pt>
                <c:pt idx="19">
                  <c:v>34</c:v>
                </c:pt>
                <c:pt idx="20">
                  <c:v>64</c:v>
                </c:pt>
                <c:pt idx="21">
                  <c:v>79</c:v>
                </c:pt>
                <c:pt idx="22">
                  <c:v>55</c:v>
                </c:pt>
                <c:pt idx="23">
                  <c:v>49</c:v>
                </c:pt>
                <c:pt idx="24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50A6-49A1-AA7F-06ABBBED059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9273728"/>
        <c:axId val="182823744"/>
      </c:lineChart>
      <c:catAx>
        <c:axId val="2192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182823744"/>
        <c:crosses val="autoZero"/>
        <c:auto val="1"/>
        <c:lblAlgn val="ctr"/>
        <c:lblOffset val="100"/>
        <c:noMultiLvlLbl val="0"/>
      </c:catAx>
      <c:valAx>
        <c:axId val="18282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cs-CZ" sz="1050" b="1" i="0" u="none" strike="noStrike" kern="1200" baseline="0">
                    <a:solidFill>
                      <a:srgbClr val="0044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pPr>
                <a:r>
                  <a:rPr lang="cs-CZ" sz="1050" b="1" i="0" u="none" strike="noStrike" kern="1200" baseline="0">
                    <a:solidFill>
                      <a:srgbClr val="0044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Počet akcí  </a:t>
                </a:r>
              </a:p>
            </c:rich>
          </c:tx>
          <c:layout>
            <c:manualLayout>
              <c:xMode val="edge"/>
              <c:yMode val="edge"/>
              <c:x val="1.2086300676173603E-2"/>
              <c:y val="0.436113765749497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cs-CZ" sz="1050" b="1" i="0" u="none" strike="noStrike" kern="1200" baseline="0">
                  <a:solidFill>
                    <a:srgbClr val="00447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219273728"/>
        <c:crosses val="autoZero"/>
        <c:crossBetween val="between"/>
      </c:valAx>
      <c:valAx>
        <c:axId val="497926751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rgbClr val="0044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r>
                  <a:rPr lang="cs-CZ" sz="1050">
                    <a:solidFill>
                      <a:srgbClr val="00447A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Schválená výše příspěvku v mil. Kč</a:t>
                </a:r>
                <a:endParaRPr lang="en-US" sz="1050">
                  <a:solidFill>
                    <a:srgbClr val="00447A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c:rich>
          </c:tx>
          <c:layout>
            <c:manualLayout>
              <c:xMode val="edge"/>
              <c:yMode val="edge"/>
              <c:x val="0.92655103976229969"/>
              <c:y val="0.175379819935533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rgbClr val="00447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cs-CZ"/>
          </a:p>
        </c:txPr>
        <c:crossAx val="488279807"/>
        <c:crosses val="max"/>
        <c:crossBetween val="between"/>
      </c:valAx>
      <c:catAx>
        <c:axId val="4882798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9792675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060112514811552"/>
          <c:y val="0.92155459683063645"/>
          <c:w val="0.43984147362014531"/>
          <c:h val="4.8772047510288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>
        <a:alpha val="35000"/>
      </a:schemeClr>
    </a:solidFill>
    <a:ln w="9525" cap="flat" cmpd="sng" algn="ctr">
      <a:solidFill>
        <a:schemeClr val="bg1">
          <a:alpha val="59000"/>
        </a:schemeClr>
      </a:solidFill>
      <a:prstDash val="solid"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06660839210698"/>
          <c:y val="0.12284364882335166"/>
          <c:w val="0.77842683504453392"/>
          <c:h val="0.61500626787323232"/>
        </c:manualLayout>
      </c:layout>
      <c:barChart>
        <c:barDir val="col"/>
        <c:grouping val="clustered"/>
        <c:varyColors val="0"/>
        <c:ser>
          <c:idx val="4"/>
          <c:order val="1"/>
          <c:tx>
            <c:v>Výše schválených prostředků</c:v>
          </c:tx>
          <c:spPr>
            <a:solidFill>
              <a:srgbClr val="00447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layout>
                <c:manualLayout>
                  <c:x val="-5.4495912806539178E-3"/>
                  <c:y val="0.149691221029803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52A-4F7A-A459-CEF399D6C601}"/>
                </c:ext>
              </c:extLst>
            </c:dLbl>
            <c:dLbl>
              <c:idx val="4"/>
              <c:layout>
                <c:manualLayout>
                  <c:x val="0"/>
                  <c:y val="0.1084805750632522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2A-4F7A-A459-CEF399D6C601}"/>
                </c:ext>
              </c:extLst>
            </c:dLbl>
            <c:dLbl>
              <c:idx val="18"/>
              <c:layout>
                <c:manualLayout>
                  <c:x val="0"/>
                  <c:y val="0.1464639333876368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2A-4F7A-A459-CEF399D6C6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Křížení!$A$5:$A$12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Křížení!$C$5:$C$12</c:f>
              <c:numCache>
                <c:formatCode>0</c:formatCode>
                <c:ptCount val="8"/>
                <c:pt idx="0">
                  <c:v>251</c:v>
                </c:pt>
                <c:pt idx="1">
                  <c:v>371</c:v>
                </c:pt>
                <c:pt idx="2">
                  <c:v>309</c:v>
                </c:pt>
                <c:pt idx="3">
                  <c:v>514</c:v>
                </c:pt>
                <c:pt idx="4">
                  <c:v>297</c:v>
                </c:pt>
                <c:pt idx="5">
                  <c:v>334</c:v>
                </c:pt>
                <c:pt idx="6">
                  <c:v>233.191</c:v>
                </c:pt>
                <c:pt idx="7">
                  <c:v>316.33199999999999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52A-4F7A-A459-CEF399D6C6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axId val="488279807"/>
        <c:axId val="497926751"/>
      </c:barChart>
      <c:lineChart>
        <c:grouping val="standard"/>
        <c:varyColors val="0"/>
        <c:ser>
          <c:idx val="2"/>
          <c:order val="0"/>
          <c:tx>
            <c:v>Počet schválených akcí</c:v>
          </c:tx>
          <c:spPr>
            <a:ln w="53975" cap="rnd" cmpd="sng" algn="ctr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2"/>
            <c:spPr>
              <a:solidFill>
                <a:srgbClr val="CD003A"/>
              </a:solidFill>
              <a:ln w="9525" cap="flat" cmpd="sng" algn="ctr">
                <a:solidFill>
                  <a:srgbClr val="CD003A"/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Pt>
            <c:idx val="0"/>
            <c:bubble3D val="0"/>
            <c:spPr>
              <a:ln w="539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752A-4F7A-A459-CEF399D6C601}"/>
              </c:ext>
            </c:extLst>
          </c:dPt>
          <c:dPt>
            <c:idx val="1"/>
            <c:bubble3D val="0"/>
            <c:spPr>
              <a:ln w="539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752A-4F7A-A459-CEF399D6C601}"/>
              </c:ext>
            </c:extLst>
          </c:dPt>
          <c:dPt>
            <c:idx val="2"/>
            <c:bubble3D val="0"/>
            <c:spPr>
              <a:ln w="539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752A-4F7A-A459-CEF399D6C601}"/>
              </c:ext>
            </c:extLst>
          </c:dPt>
          <c:dPt>
            <c:idx val="3"/>
            <c:bubble3D val="0"/>
            <c:spPr>
              <a:ln w="539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752A-4F7A-A459-CEF399D6C601}"/>
              </c:ext>
            </c:extLst>
          </c:dPt>
          <c:dPt>
            <c:idx val="4"/>
            <c:bubble3D val="0"/>
            <c:spPr>
              <a:ln w="539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752A-4F7A-A459-CEF399D6C601}"/>
              </c:ext>
            </c:extLst>
          </c:dPt>
          <c:dPt>
            <c:idx val="5"/>
            <c:bubble3D val="0"/>
            <c:spPr>
              <a:ln w="539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752A-4F7A-A459-CEF399D6C601}"/>
              </c:ext>
            </c:extLst>
          </c:dPt>
          <c:dPt>
            <c:idx val="6"/>
            <c:bubble3D val="0"/>
            <c:spPr>
              <a:ln w="539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752A-4F7A-A459-CEF399D6C601}"/>
              </c:ext>
            </c:extLst>
          </c:dPt>
          <c:dPt>
            <c:idx val="7"/>
            <c:bubble3D val="0"/>
            <c:spPr>
              <a:ln w="539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752A-4F7A-A459-CEF399D6C601}"/>
              </c:ext>
            </c:extLst>
          </c:dPt>
          <c:dPt>
            <c:idx val="8"/>
            <c:bubble3D val="0"/>
            <c:spPr>
              <a:ln w="539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752A-4F7A-A459-CEF399D6C601}"/>
              </c:ext>
            </c:extLst>
          </c:dPt>
          <c:dPt>
            <c:idx val="9"/>
            <c:bubble3D val="0"/>
            <c:spPr>
              <a:ln w="5397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752A-4F7A-A459-CEF399D6C601}"/>
              </c:ext>
            </c:extLst>
          </c:dPt>
          <c:dLbls>
            <c:dLbl>
              <c:idx val="1"/>
              <c:layout>
                <c:manualLayout>
                  <c:x val="-7.6301399825021876E-2"/>
                  <c:y val="-0.111897850606512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52A-4F7A-A459-CEF399D6C601}"/>
                </c:ext>
              </c:extLst>
            </c:dLbl>
            <c:dLbl>
              <c:idx val="3"/>
              <c:layout>
                <c:manualLayout>
                  <c:x val="3.9640629160485288E-2"/>
                  <c:y val="-6.86546073632687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52A-4F7A-A459-CEF399D6C601}"/>
                </c:ext>
              </c:extLst>
            </c:dLbl>
            <c:dLbl>
              <c:idx val="4"/>
              <c:layout>
                <c:manualLayout>
                  <c:x val="-1.8330385332268249E-2"/>
                  <c:y val="-6.86546073632687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52A-4F7A-A459-CEF399D6C601}"/>
                </c:ext>
              </c:extLst>
            </c:dLbl>
            <c:dLbl>
              <c:idx val="6"/>
              <c:layout>
                <c:manualLayout>
                  <c:x val="-8.0556924502084293E-2"/>
                  <c:y val="-5.82518904882112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52A-4F7A-A459-CEF399D6C601}"/>
                </c:ext>
              </c:extLst>
            </c:dLbl>
            <c:dLbl>
              <c:idx val="8"/>
              <c:layout>
                <c:manualLayout>
                  <c:x val="-8.098987626546681E-5"/>
                  <c:y val="2.47319693557575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52A-4F7A-A459-CEF399D6C601}"/>
                </c:ext>
              </c:extLst>
            </c:dLbl>
            <c:dLbl>
              <c:idx val="9"/>
              <c:layout>
                <c:manualLayout>
                  <c:x val="-3.2342966291517228E-2"/>
                  <c:y val="-8.63551499402534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752A-4F7A-A459-CEF399D6C601}"/>
                </c:ext>
              </c:extLst>
            </c:dLbl>
            <c:dLbl>
              <c:idx val="10"/>
              <c:layout>
                <c:manualLayout>
                  <c:x val="-2.2251754245005088E-2"/>
                  <c:y val="-0.1313792571060463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752A-4F7A-A459-CEF399D6C601}"/>
                </c:ext>
              </c:extLst>
            </c:dLbl>
            <c:dLbl>
              <c:idx val="12"/>
              <c:layout>
                <c:manualLayout>
                  <c:x val="-5.7625903904869137E-2"/>
                  <c:y val="-3.1311643853848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52A-4F7A-A459-CEF399D6C601}"/>
                </c:ext>
              </c:extLst>
            </c:dLbl>
            <c:dLbl>
              <c:idx val="17"/>
              <c:layout>
                <c:manualLayout>
                  <c:x val="-2.9054475333440462E-2"/>
                  <c:y val="-7.7288655348101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752A-4F7A-A459-CEF399D6C601}"/>
                </c:ext>
              </c:extLst>
            </c:dLbl>
            <c:dLbl>
              <c:idx val="18"/>
              <c:layout>
                <c:manualLayout>
                  <c:x val="-3.2823138955456833E-2"/>
                  <c:y val="-0.1016294261391768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752A-4F7A-A459-CEF399D6C601}"/>
                </c:ext>
              </c:extLst>
            </c:dLbl>
            <c:dLbl>
              <c:idx val="19"/>
              <c:layout>
                <c:manualLayout>
                  <c:x val="-2.4972842680379238E-2"/>
                  <c:y val="-8.8106775699690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752A-4F7A-A459-CEF399D6C601}"/>
                </c:ext>
              </c:extLst>
            </c:dLbl>
            <c:dLbl>
              <c:idx val="20"/>
              <c:layout>
                <c:manualLayout>
                  <c:x val="-3.7217740639562909E-2"/>
                  <c:y val="-7.72886553481017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752A-4F7A-A459-CEF399D6C601}"/>
                </c:ext>
              </c:extLst>
            </c:dLbl>
            <c:dLbl>
              <c:idx val="22"/>
              <c:layout>
                <c:manualLayout>
                  <c:x val="-1.1367400503508391E-2"/>
                  <c:y val="-5.2947884557026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752A-4F7A-A459-CEF399D6C6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Křížení!$A$5:$A$12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Křížení!$B$5:$B$12</c:f>
              <c:numCache>
                <c:formatCode>General</c:formatCode>
                <c:ptCount val="8"/>
                <c:pt idx="0">
                  <c:v>9</c:v>
                </c:pt>
                <c:pt idx="1">
                  <c:v>9</c:v>
                </c:pt>
                <c:pt idx="2">
                  <c:v>13</c:v>
                </c:pt>
                <c:pt idx="3">
                  <c:v>8</c:v>
                </c:pt>
                <c:pt idx="4">
                  <c:v>8</c:v>
                </c:pt>
                <c:pt idx="5">
                  <c:v>16</c:v>
                </c:pt>
                <c:pt idx="6">
                  <c:v>9</c:v>
                </c:pt>
                <c:pt idx="7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752A-4F7A-A459-CEF399D6C60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9273728"/>
        <c:axId val="182823744"/>
      </c:lineChart>
      <c:catAx>
        <c:axId val="2192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182823744"/>
        <c:crosses val="autoZero"/>
        <c:auto val="1"/>
        <c:lblAlgn val="ctr"/>
        <c:lblOffset val="100"/>
        <c:noMultiLvlLbl val="0"/>
      </c:catAx>
      <c:valAx>
        <c:axId val="18282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cs-CZ" sz="1050" b="1" i="0" u="none" strike="noStrike" kern="1200" baseline="0">
                    <a:solidFill>
                      <a:srgbClr val="0044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pPr>
                <a:r>
                  <a:rPr lang="cs-CZ" sz="1050" b="1" i="0" u="none" strike="noStrike" kern="1200" baseline="0">
                    <a:solidFill>
                      <a:srgbClr val="0044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Počet akcí  </a:t>
                </a:r>
              </a:p>
            </c:rich>
          </c:tx>
          <c:layout>
            <c:manualLayout>
              <c:xMode val="edge"/>
              <c:yMode val="edge"/>
              <c:x val="1.0295310846768331E-2"/>
              <c:y val="0.312871530851739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cs-CZ" sz="1050" b="1" i="0" u="none" strike="noStrike" kern="1200" baseline="0">
                  <a:solidFill>
                    <a:srgbClr val="00447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219273728"/>
        <c:crosses val="autoZero"/>
        <c:crossBetween val="between"/>
      </c:valAx>
      <c:valAx>
        <c:axId val="497926751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rgbClr val="0044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r>
                  <a:rPr lang="cs-CZ" sz="1050">
                    <a:solidFill>
                      <a:srgbClr val="00447A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Schválená výše příspěvku v mil. Kč</a:t>
                </a:r>
                <a:endParaRPr lang="en-US" sz="1050">
                  <a:solidFill>
                    <a:srgbClr val="00447A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c:rich>
          </c:tx>
          <c:layout>
            <c:manualLayout>
              <c:xMode val="edge"/>
              <c:yMode val="edge"/>
              <c:x val="0.96391962889188954"/>
              <c:y val="0.122843648823351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rgbClr val="00447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cs-CZ"/>
          </a:p>
        </c:txPr>
        <c:crossAx val="488279807"/>
        <c:crosses val="max"/>
        <c:crossBetween val="between"/>
      </c:valAx>
      <c:catAx>
        <c:axId val="4882798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9792675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374220589493213E-2"/>
          <c:y val="0.8296011717860281"/>
          <c:w val="0.64608637816730674"/>
          <c:h val="4.64181842134598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000" b="0" i="0" u="none" strike="noStrike" kern="1200" baseline="0">
              <a:solidFill>
                <a:schemeClr val="tx1"/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rgbClr val="FFFFFF">
        <a:alpha val="30196"/>
      </a:srgbClr>
    </a:solidFill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2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2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2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0.28357</cdr:x>
      <cdr:y>0.22679</cdr:y>
    </cdr:from>
    <cdr:to>
      <cdr:x>0.35124</cdr:x>
      <cdr:y>0.35198</cdr:y>
    </cdr:to>
    <cdr:sp macro="" textlink="">
      <cdr:nvSpPr>
        <cdr:cNvPr id="2" name="Rovnoramenný trojúhelník 1">
          <a:extLst xmlns:a="http://schemas.openxmlformats.org/drawingml/2006/main">
            <a:ext uri="{FF2B5EF4-FFF2-40B4-BE49-F238E27FC236}">
              <a16:creationId xmlns:a16="http://schemas.microsoft.com/office/drawing/2014/main" id="{30A963B4-5F57-F807-F000-A112A923986D}"/>
            </a:ext>
          </a:extLst>
        </cdr:cNvPr>
        <cdr:cNvSpPr/>
      </cdr:nvSpPr>
      <cdr:spPr>
        <a:xfrm xmlns:a="http://schemas.openxmlformats.org/drawingml/2006/main" rot="18598670">
          <a:off x="1919652" y="1381451"/>
          <a:ext cx="702347" cy="484136"/>
        </a:xfrm>
        <a:prstGeom xmlns:a="http://schemas.openxmlformats.org/drawingml/2006/main" prst="triangle">
          <a:avLst>
            <a:gd name="adj" fmla="val 52688"/>
          </a:avLst>
        </a:prstGeom>
        <a:solidFill xmlns:a="http://schemas.openxmlformats.org/drawingml/2006/main">
          <a:schemeClr val="tx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cs-CZ" kern="1200"/>
        </a:p>
      </cdr:txBody>
    </cdr:sp>
  </cdr:relSizeAnchor>
  <cdr:relSizeAnchor xmlns:cdr="http://schemas.openxmlformats.org/drawingml/2006/chartDrawing">
    <cdr:from>
      <cdr:x>0.69828</cdr:x>
      <cdr:y>0.75781</cdr:y>
    </cdr:from>
    <cdr:to>
      <cdr:x>0.76409</cdr:x>
      <cdr:y>0.87976</cdr:y>
    </cdr:to>
    <cdr:sp macro="" textlink="">
      <cdr:nvSpPr>
        <cdr:cNvPr id="3" name="Rovnoramenný trojúhelník 2">
          <a:extLst xmlns:a="http://schemas.openxmlformats.org/drawingml/2006/main">
            <a:ext uri="{FF2B5EF4-FFF2-40B4-BE49-F238E27FC236}">
              <a16:creationId xmlns:a16="http://schemas.microsoft.com/office/drawing/2014/main" id="{2319DD2C-A89F-2171-307E-CA93F3AB7169}"/>
            </a:ext>
          </a:extLst>
        </cdr:cNvPr>
        <cdr:cNvSpPr/>
      </cdr:nvSpPr>
      <cdr:spPr>
        <a:xfrm xmlns:a="http://schemas.openxmlformats.org/drawingml/2006/main" rot="8024245">
          <a:off x="4889047" y="4358199"/>
          <a:ext cx="684170" cy="470829"/>
        </a:xfrm>
        <a:prstGeom xmlns:a="http://schemas.openxmlformats.org/drawingml/2006/main" prst="triangl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cs-CZ" kern="1200"/>
        </a:p>
      </cdr:txBody>
    </cdr:sp>
  </cdr:relSizeAnchor>
  <cdr:relSizeAnchor xmlns:cdr="http://schemas.openxmlformats.org/drawingml/2006/chartDrawing">
    <cdr:from>
      <cdr:x>0.72874</cdr:x>
      <cdr:y>0.77483</cdr:y>
    </cdr:from>
    <cdr:to>
      <cdr:x>1</cdr:x>
      <cdr:y>0.87915</cdr:y>
    </cdr:to>
    <cdr:sp macro="" textlink="">
      <cdr:nvSpPr>
        <cdr:cNvPr id="4" name="TextovéPole 3">
          <a:extLst xmlns:a="http://schemas.openxmlformats.org/drawingml/2006/main">
            <a:ext uri="{FF2B5EF4-FFF2-40B4-BE49-F238E27FC236}">
              <a16:creationId xmlns:a16="http://schemas.microsoft.com/office/drawing/2014/main" id="{5DD939F8-F4CD-30A2-56A9-26BFFA4A52B9}"/>
            </a:ext>
          </a:extLst>
        </cdr:cNvPr>
        <cdr:cNvSpPr txBox="1"/>
      </cdr:nvSpPr>
      <cdr:spPr>
        <a:xfrm xmlns:a="http://schemas.openxmlformats.org/drawingml/2006/main">
          <a:off x="4898543" y="4186518"/>
          <a:ext cx="1823351" cy="5636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cs-CZ" sz="2000" b="1" kern="1200" dirty="0">
              <a:solidFill>
                <a:schemeClr val="accent2"/>
              </a:solidFill>
            </a:rPr>
            <a:t>investice</a:t>
          </a:r>
        </a:p>
      </cdr:txBody>
    </cdr:sp>
  </cdr:relSizeAnchor>
  <cdr:relSizeAnchor xmlns:cdr="http://schemas.openxmlformats.org/drawingml/2006/chartDrawing">
    <cdr:from>
      <cdr:x>0.10307</cdr:x>
      <cdr:y>0.12827</cdr:y>
    </cdr:from>
    <cdr:to>
      <cdr:x>0.37433</cdr:x>
      <cdr:y>0.2326</cdr:y>
    </cdr:to>
    <cdr:sp macro="" textlink="">
      <cdr:nvSpPr>
        <cdr:cNvPr id="5" name="TextovéPole 4">
          <a:extLst xmlns:a="http://schemas.openxmlformats.org/drawingml/2006/main">
            <a:ext uri="{FF2B5EF4-FFF2-40B4-BE49-F238E27FC236}">
              <a16:creationId xmlns:a16="http://schemas.microsoft.com/office/drawing/2014/main" id="{671E4DC3-C2C4-0121-584D-9F09A42431AD}"/>
            </a:ext>
          </a:extLst>
        </cdr:cNvPr>
        <cdr:cNvSpPr txBox="1"/>
      </cdr:nvSpPr>
      <cdr:spPr>
        <a:xfrm xmlns:a="http://schemas.openxmlformats.org/drawingml/2006/main">
          <a:off x="737419" y="719636"/>
          <a:ext cx="1940692" cy="585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cs-CZ" sz="2000" b="1" kern="1200" dirty="0" err="1">
              <a:solidFill>
                <a:schemeClr val="tx1"/>
              </a:solidFill>
            </a:rPr>
            <a:t>neinvestice</a:t>
          </a:r>
          <a:endParaRPr lang="cs-CZ" sz="2000" b="1" kern="1200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0.23684</cdr:x>
      <cdr:y>0.29251</cdr:y>
    </cdr:from>
    <cdr:to>
      <cdr:x>0.30451</cdr:x>
      <cdr:y>0.4177</cdr:y>
    </cdr:to>
    <cdr:sp macro="" textlink="">
      <cdr:nvSpPr>
        <cdr:cNvPr id="2" name="Rovnoramenný trojúhelník 1">
          <a:extLst xmlns:a="http://schemas.openxmlformats.org/drawingml/2006/main">
            <a:ext uri="{FF2B5EF4-FFF2-40B4-BE49-F238E27FC236}">
              <a16:creationId xmlns:a16="http://schemas.microsoft.com/office/drawing/2014/main" id="{30A963B4-5F57-F807-F000-A112A923986D}"/>
            </a:ext>
          </a:extLst>
        </cdr:cNvPr>
        <cdr:cNvSpPr/>
      </cdr:nvSpPr>
      <cdr:spPr>
        <a:xfrm xmlns:a="http://schemas.openxmlformats.org/drawingml/2006/main" rot="18159750">
          <a:off x="1585337" y="1750140"/>
          <a:ext cx="702347" cy="484135"/>
        </a:xfrm>
        <a:prstGeom xmlns:a="http://schemas.openxmlformats.org/drawingml/2006/main" prst="triangle">
          <a:avLst>
            <a:gd name="adj" fmla="val 52688"/>
          </a:avLst>
        </a:prstGeom>
        <a:solidFill xmlns:a="http://schemas.openxmlformats.org/drawingml/2006/main">
          <a:schemeClr val="tx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cs-CZ" kern="1200"/>
        </a:p>
      </cdr:txBody>
    </cdr:sp>
  </cdr:relSizeAnchor>
  <cdr:relSizeAnchor xmlns:cdr="http://schemas.openxmlformats.org/drawingml/2006/chartDrawing">
    <cdr:from>
      <cdr:x>0.69828</cdr:x>
      <cdr:y>0.75781</cdr:y>
    </cdr:from>
    <cdr:to>
      <cdr:x>0.76409</cdr:x>
      <cdr:y>0.87976</cdr:y>
    </cdr:to>
    <cdr:sp macro="" textlink="">
      <cdr:nvSpPr>
        <cdr:cNvPr id="3" name="Rovnoramenný trojúhelník 2">
          <a:extLst xmlns:a="http://schemas.openxmlformats.org/drawingml/2006/main">
            <a:ext uri="{FF2B5EF4-FFF2-40B4-BE49-F238E27FC236}">
              <a16:creationId xmlns:a16="http://schemas.microsoft.com/office/drawing/2014/main" id="{2319DD2C-A89F-2171-307E-CA93F3AB7169}"/>
            </a:ext>
          </a:extLst>
        </cdr:cNvPr>
        <cdr:cNvSpPr/>
      </cdr:nvSpPr>
      <cdr:spPr>
        <a:xfrm xmlns:a="http://schemas.openxmlformats.org/drawingml/2006/main" rot="8024245">
          <a:off x="4889047" y="4358199"/>
          <a:ext cx="684170" cy="470829"/>
        </a:xfrm>
        <a:prstGeom xmlns:a="http://schemas.openxmlformats.org/drawingml/2006/main" prst="triangl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cs-CZ" kern="1200"/>
        </a:p>
      </cdr:txBody>
    </cdr:sp>
  </cdr:relSizeAnchor>
  <cdr:relSizeAnchor xmlns:cdr="http://schemas.openxmlformats.org/drawingml/2006/chartDrawing">
    <cdr:from>
      <cdr:x>0.72874</cdr:x>
      <cdr:y>0.77483</cdr:y>
    </cdr:from>
    <cdr:to>
      <cdr:x>1</cdr:x>
      <cdr:y>0.87915</cdr:y>
    </cdr:to>
    <cdr:sp macro="" textlink="">
      <cdr:nvSpPr>
        <cdr:cNvPr id="4" name="TextovéPole 3">
          <a:extLst xmlns:a="http://schemas.openxmlformats.org/drawingml/2006/main">
            <a:ext uri="{FF2B5EF4-FFF2-40B4-BE49-F238E27FC236}">
              <a16:creationId xmlns:a16="http://schemas.microsoft.com/office/drawing/2014/main" id="{5DD939F8-F4CD-30A2-56A9-26BFFA4A52B9}"/>
            </a:ext>
          </a:extLst>
        </cdr:cNvPr>
        <cdr:cNvSpPr txBox="1"/>
      </cdr:nvSpPr>
      <cdr:spPr>
        <a:xfrm xmlns:a="http://schemas.openxmlformats.org/drawingml/2006/main">
          <a:off x="4898543" y="4186518"/>
          <a:ext cx="1823351" cy="5636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cs-CZ" sz="2000" b="1" kern="1200" dirty="0">
              <a:solidFill>
                <a:schemeClr val="accent2"/>
              </a:solidFill>
            </a:rPr>
            <a:t>investice</a:t>
          </a:r>
        </a:p>
      </cdr:txBody>
    </cdr:sp>
  </cdr:relSizeAnchor>
  <cdr:relSizeAnchor xmlns:cdr="http://schemas.openxmlformats.org/drawingml/2006/chartDrawing">
    <cdr:from>
      <cdr:x>0</cdr:x>
      <cdr:y>0.24394</cdr:y>
    </cdr:from>
    <cdr:to>
      <cdr:x>0.27126</cdr:x>
      <cdr:y>0.34827</cdr:y>
    </cdr:to>
    <cdr:sp macro="" textlink="">
      <cdr:nvSpPr>
        <cdr:cNvPr id="5" name="TextovéPole 4">
          <a:extLst xmlns:a="http://schemas.openxmlformats.org/drawingml/2006/main">
            <a:ext uri="{FF2B5EF4-FFF2-40B4-BE49-F238E27FC236}">
              <a16:creationId xmlns:a16="http://schemas.microsoft.com/office/drawing/2014/main" id="{671E4DC3-C2C4-0121-584D-9F09A42431AD}"/>
            </a:ext>
          </a:extLst>
        </cdr:cNvPr>
        <cdr:cNvSpPr txBox="1"/>
      </cdr:nvSpPr>
      <cdr:spPr>
        <a:xfrm xmlns:a="http://schemas.openxmlformats.org/drawingml/2006/main">
          <a:off x="0" y="1318058"/>
          <a:ext cx="1823351" cy="5636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cs-CZ" sz="2000" b="1" kern="1200" dirty="0" err="1">
              <a:solidFill>
                <a:schemeClr val="tx1"/>
              </a:solidFill>
            </a:rPr>
            <a:t>neinvestice</a:t>
          </a:r>
          <a:endParaRPr lang="cs-CZ" sz="2000" b="1" kern="1200" dirty="0">
            <a:solidFill>
              <a:schemeClr val="tx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0.45226</cdr:x>
      <cdr:y>0.97814</cdr:y>
    </cdr:from>
    <cdr:to>
      <cdr:x>0.61474</cdr:x>
      <cdr:y>1</cdr:y>
    </cdr:to>
    <cdr:sp macro="" textlink="">
      <cdr:nvSpPr>
        <cdr:cNvPr id="3" name="TextovéPole 2">
          <a:extLst xmlns:a="http://schemas.openxmlformats.org/drawingml/2006/main">
            <a:ext uri="{FF2B5EF4-FFF2-40B4-BE49-F238E27FC236}">
              <a16:creationId xmlns:a16="http://schemas.microsoft.com/office/drawing/2014/main" id="{2D5A06A4-ECF7-2C55-D4C5-1788A477564C}"/>
            </a:ext>
          </a:extLst>
        </cdr:cNvPr>
        <cdr:cNvSpPr txBox="1"/>
      </cdr:nvSpPr>
      <cdr:spPr>
        <a:xfrm xmlns:a="http://schemas.openxmlformats.org/drawingml/2006/main">
          <a:off x="4085840" y="4288011"/>
          <a:ext cx="1467888" cy="950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0.45226</cdr:x>
      <cdr:y>0.97814</cdr:y>
    </cdr:from>
    <cdr:to>
      <cdr:x>0.61474</cdr:x>
      <cdr:y>1</cdr:y>
    </cdr:to>
    <cdr:sp macro="" textlink="">
      <cdr:nvSpPr>
        <cdr:cNvPr id="3" name="TextovéPole 2">
          <a:extLst xmlns:a="http://schemas.openxmlformats.org/drawingml/2006/main">
            <a:ext uri="{FF2B5EF4-FFF2-40B4-BE49-F238E27FC236}">
              <a16:creationId xmlns:a16="http://schemas.microsoft.com/office/drawing/2014/main" id="{2D5A06A4-ECF7-2C55-D4C5-1788A477564C}"/>
            </a:ext>
          </a:extLst>
        </cdr:cNvPr>
        <cdr:cNvSpPr txBox="1"/>
      </cdr:nvSpPr>
      <cdr:spPr>
        <a:xfrm xmlns:a="http://schemas.openxmlformats.org/drawingml/2006/main">
          <a:off x="5143499" y="6838949"/>
          <a:ext cx="1847850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0.45226</cdr:x>
      <cdr:y>0.97814</cdr:y>
    </cdr:from>
    <cdr:to>
      <cdr:x>0.61474</cdr:x>
      <cdr:y>1</cdr:y>
    </cdr:to>
    <cdr:sp macro="" textlink="">
      <cdr:nvSpPr>
        <cdr:cNvPr id="3" name="TextovéPole 2">
          <a:extLst xmlns:a="http://schemas.openxmlformats.org/drawingml/2006/main">
            <a:ext uri="{FF2B5EF4-FFF2-40B4-BE49-F238E27FC236}">
              <a16:creationId xmlns:a16="http://schemas.microsoft.com/office/drawing/2014/main" id="{2D5A06A4-ECF7-2C55-D4C5-1788A477564C}"/>
            </a:ext>
          </a:extLst>
        </cdr:cNvPr>
        <cdr:cNvSpPr txBox="1"/>
      </cdr:nvSpPr>
      <cdr:spPr>
        <a:xfrm xmlns:a="http://schemas.openxmlformats.org/drawingml/2006/main">
          <a:off x="5143499" y="6838949"/>
          <a:ext cx="1847850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0AF1547A-B99C-4522-ABA8-65C7C7B999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3" cy="34106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E4BC5AB-CFAD-4684-8FD4-E5FB690E14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799" y="1"/>
            <a:ext cx="4301543" cy="34106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fld id="{4BE1A57F-3325-4DBE-BFFA-BB017EF820D3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30D4F6C-9EA6-4300-B7CC-BE34748D22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41063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5726A7C-A8DF-4DE8-B530-9A88479968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41063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fld id="{E6296B0D-559A-4F66-8160-20858E977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158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458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3373" y="0"/>
            <a:ext cx="4301543" cy="341458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fld id="{A1AAA0F3-FD1C-4194-9F42-B65DD1EBCE59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2588" y="849313"/>
            <a:ext cx="4081462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219"/>
            <a:ext cx="4301543" cy="341457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3373" y="6456219"/>
            <a:ext cx="4301543" cy="341457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fld id="{15FFD5AE-1146-4A77-9074-B4A3E09250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667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922588" y="849313"/>
            <a:ext cx="4081462" cy="22955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5AE-1146-4A77-9074-B4A3E092504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971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020B3-5871-3F0A-1126-74BAB4F46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78729DA-B3B2-0A0E-4AEA-7FF205F2D7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BE048F0-C62C-342A-396B-CD9731CED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4129AF-10F3-D185-CA5E-12A36D73F9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5AE-1146-4A77-9074-B4A3E092504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72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5AE-1146-4A77-9074-B4A3E0925046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5093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5AE-1146-4A77-9074-B4A3E092504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5965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5AE-1146-4A77-9074-B4A3E092504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9665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33BA5-7CF6-B5EB-902E-3A66464A4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FA8B4FE-26B4-5A29-4331-D9303EF38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6D4E47D-0D55-76A1-221F-3D36E9EF4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E5B1A3C-1BD6-CC3F-8AFF-BD1805EFF2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5AE-1146-4A77-9074-B4A3E092504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7106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B2931-8636-E908-CE56-BA6FE3DE8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0507F14-B807-9D6F-F5EF-7C97A5D6B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4581C52-365C-F530-FD3C-2E9E7AE2CD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66EB1EF-EDE9-EABE-5BC8-0208FE50C6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5AE-1146-4A77-9074-B4A3E0925046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7587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5AE-1146-4A77-9074-B4A3E0925046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291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5AE-1146-4A77-9074-B4A3E092504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3161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5AE-1146-4A77-9074-B4A3E092504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141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5AE-1146-4A77-9074-B4A3E092504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804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5DBB2-23F8-E244-E880-6E8CDE169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F742089-426A-CB4F-34AF-682FC9FDF8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F8A43CE-983A-154F-643A-5303A4E0A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7DA6B62-763D-C0F7-88F2-15F42310E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5AE-1146-4A77-9074-B4A3E092504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6825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5AE-1146-4A77-9074-B4A3E092504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163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5AE-1146-4A77-9074-B4A3E092504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040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A66CA-F451-E7CE-B80D-301AEEA6D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C57E652-E7EA-19A5-1DCE-5CFA19C9A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CA7C181-78B1-1335-395F-94CE0489F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1788DC0-61D5-B938-7231-D96D8CD9C3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5AE-1146-4A77-9074-B4A3E092504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689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5AE-1146-4A77-9074-B4A3E092504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7478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3664" y="562894"/>
            <a:ext cx="6986337" cy="4502402"/>
          </a:xfrm>
        </p:spPr>
        <p:txBody>
          <a:bodyPr anchor="t">
            <a:normAutofit/>
          </a:bodyPr>
          <a:lstStyle>
            <a:lvl1pPr algn="l">
              <a:defRPr sz="6000" b="1"/>
            </a:lvl1pPr>
          </a:lstStyle>
          <a:p>
            <a:r>
              <a:rPr lang="cs-CZ"/>
              <a:t>Dlouhý název prezentace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9283" y="3967831"/>
            <a:ext cx="3449055" cy="109746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Jméno Příjmení </a:t>
            </a:r>
            <a:br>
              <a:rPr lang="cs-CZ"/>
            </a:br>
            <a:r>
              <a:rPr lang="cs-CZ"/>
              <a:t>funkce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D5126FA-F423-4AF4-90AC-6CF08EC8F74B}"/>
              </a:ext>
            </a:extLst>
          </p:cNvPr>
          <p:cNvSpPr/>
          <p:nvPr userDrawn="1"/>
        </p:nvSpPr>
        <p:spPr>
          <a:xfrm>
            <a:off x="0" y="5564606"/>
            <a:ext cx="12192000" cy="12933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C4FB1F8-F0F4-4422-A386-B6B3C14874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197" y="567082"/>
            <a:ext cx="2381139" cy="884550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0F798725-1D26-486B-8382-480EAA5DB866}"/>
              </a:ext>
            </a:extLst>
          </p:cNvPr>
          <p:cNvCxnSpPr>
            <a:cxnSpLocks/>
          </p:cNvCxnSpPr>
          <p:nvPr userDrawn="1"/>
        </p:nvCxnSpPr>
        <p:spPr>
          <a:xfrm>
            <a:off x="7852611" y="562894"/>
            <a:ext cx="0" cy="450240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>
            <a:extLst>
              <a:ext uri="{FF2B5EF4-FFF2-40B4-BE49-F238E27FC236}">
                <a16:creationId xmlns:a16="http://schemas.microsoft.com/office/drawing/2014/main" id="{C88DF72D-6217-4AA6-8A8F-94D960415C24}"/>
              </a:ext>
            </a:extLst>
          </p:cNvPr>
          <p:cNvSpPr/>
          <p:nvPr userDrawn="1"/>
        </p:nvSpPr>
        <p:spPr>
          <a:xfrm>
            <a:off x="0" y="5456318"/>
            <a:ext cx="12192000" cy="90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ln>
                <a:noFill/>
              </a:ln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39BB125-4953-454B-A382-C8373651FCB4}"/>
              </a:ext>
            </a:extLst>
          </p:cNvPr>
          <p:cNvSpPr/>
          <p:nvPr userDrawn="1"/>
        </p:nvSpPr>
        <p:spPr>
          <a:xfrm>
            <a:off x="8109280" y="3859830"/>
            <a:ext cx="344905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ln>
                <a:noFill/>
              </a:ln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3EA7B87-1F2C-40EA-B33E-B0030262374E}"/>
              </a:ext>
            </a:extLst>
          </p:cNvPr>
          <p:cNvSpPr txBox="1">
            <a:spLocks/>
          </p:cNvSpPr>
          <p:nvPr userDrawn="1"/>
        </p:nvSpPr>
        <p:spPr>
          <a:xfrm>
            <a:off x="8109280" y="6196263"/>
            <a:ext cx="3449055" cy="397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dirty="0">
                <a:solidFill>
                  <a:schemeClr val="bg1"/>
                </a:solidFill>
              </a:rPr>
              <a:t>sfdi.gov.cz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FD76683-7F01-4F1B-8741-7E040BC88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663" y="6196263"/>
            <a:ext cx="6986337" cy="39733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Datum, místo</a:t>
            </a:r>
          </a:p>
        </p:txBody>
      </p:sp>
    </p:spTree>
    <p:extLst>
      <p:ext uri="{BB962C8B-B14F-4D97-AF65-F5344CB8AC3E}">
        <p14:creationId xmlns:p14="http://schemas.microsoft.com/office/powerpoint/2010/main" val="224829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3664" y="562894"/>
            <a:ext cx="6986337" cy="4502402"/>
          </a:xfrm>
        </p:spPr>
        <p:txBody>
          <a:bodyPr anchor="t">
            <a:normAutofit/>
          </a:bodyPr>
          <a:lstStyle>
            <a:lvl1pPr algn="l">
              <a:defRPr sz="6000" b="1"/>
            </a:lvl1pPr>
          </a:lstStyle>
          <a:p>
            <a:r>
              <a:rPr lang="cs-CZ"/>
              <a:t>Dlouhý název prezentace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9283" y="3967831"/>
            <a:ext cx="3449055" cy="109746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Jméno Příjmení </a:t>
            </a:r>
            <a:br>
              <a:rPr lang="cs-CZ"/>
            </a:br>
            <a:r>
              <a:rPr lang="cs-CZ"/>
              <a:t>funkce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D5126FA-F423-4AF4-90AC-6CF08EC8F74B}"/>
              </a:ext>
            </a:extLst>
          </p:cNvPr>
          <p:cNvSpPr/>
          <p:nvPr userDrawn="1"/>
        </p:nvSpPr>
        <p:spPr>
          <a:xfrm>
            <a:off x="0" y="5564606"/>
            <a:ext cx="12192000" cy="12933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C4FB1F8-F0F4-4422-A386-B6B3C14874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197" y="567082"/>
            <a:ext cx="2381139" cy="884550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0F798725-1D26-486B-8382-480EAA5DB866}"/>
              </a:ext>
            </a:extLst>
          </p:cNvPr>
          <p:cNvCxnSpPr>
            <a:cxnSpLocks/>
          </p:cNvCxnSpPr>
          <p:nvPr userDrawn="1"/>
        </p:nvCxnSpPr>
        <p:spPr>
          <a:xfrm>
            <a:off x="7852611" y="562894"/>
            <a:ext cx="0" cy="450240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>
            <a:extLst>
              <a:ext uri="{FF2B5EF4-FFF2-40B4-BE49-F238E27FC236}">
                <a16:creationId xmlns:a16="http://schemas.microsoft.com/office/drawing/2014/main" id="{C88DF72D-6217-4AA6-8A8F-94D960415C24}"/>
              </a:ext>
            </a:extLst>
          </p:cNvPr>
          <p:cNvSpPr/>
          <p:nvPr userDrawn="1"/>
        </p:nvSpPr>
        <p:spPr>
          <a:xfrm>
            <a:off x="0" y="5456318"/>
            <a:ext cx="12192000" cy="90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ln>
                <a:noFill/>
              </a:ln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39BB125-4953-454B-A382-C8373651FCB4}"/>
              </a:ext>
            </a:extLst>
          </p:cNvPr>
          <p:cNvSpPr/>
          <p:nvPr userDrawn="1"/>
        </p:nvSpPr>
        <p:spPr>
          <a:xfrm>
            <a:off x="8109280" y="3859830"/>
            <a:ext cx="344905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ln>
                <a:noFill/>
              </a:ln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3EA7B87-1F2C-40EA-B33E-B0030262374E}"/>
              </a:ext>
            </a:extLst>
          </p:cNvPr>
          <p:cNvSpPr txBox="1">
            <a:spLocks/>
          </p:cNvSpPr>
          <p:nvPr userDrawn="1"/>
        </p:nvSpPr>
        <p:spPr>
          <a:xfrm>
            <a:off x="8109280" y="6196263"/>
            <a:ext cx="3449055" cy="397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>
                <a:solidFill>
                  <a:schemeClr val="bg1"/>
                </a:solidFill>
              </a:rPr>
              <a:t>www.sfdi.cz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FD76683-7F01-4F1B-8741-7E040BC88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663" y="6196263"/>
            <a:ext cx="6986337" cy="39733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Datum, místo</a:t>
            </a:r>
          </a:p>
        </p:txBody>
      </p:sp>
    </p:spTree>
    <p:extLst>
      <p:ext uri="{BB962C8B-B14F-4D97-AF65-F5344CB8AC3E}">
        <p14:creationId xmlns:p14="http://schemas.microsoft.com/office/powerpoint/2010/main" val="18475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ěkuji za pozorn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A487181-6F21-4D8F-A2D4-F1970929DA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5775" y="3812240"/>
            <a:ext cx="3600450" cy="133750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9B71DCD6-7C85-49B4-AD99-854619A62434}"/>
              </a:ext>
            </a:extLst>
          </p:cNvPr>
          <p:cNvSpPr txBox="1">
            <a:spLocks/>
          </p:cNvSpPr>
          <p:nvPr userDrawn="1"/>
        </p:nvSpPr>
        <p:spPr>
          <a:xfrm>
            <a:off x="3689016" y="6001417"/>
            <a:ext cx="4813968" cy="585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000">
                <a:solidFill>
                  <a:schemeClr val="tx1"/>
                </a:solidFill>
              </a:rPr>
              <a:t>www.sfdi.cz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4A54041-C1DA-4784-9EC7-AFE89A061896}"/>
              </a:ext>
            </a:extLst>
          </p:cNvPr>
          <p:cNvSpPr txBox="1"/>
          <p:nvPr userDrawn="1"/>
        </p:nvSpPr>
        <p:spPr>
          <a:xfrm>
            <a:off x="3048000" y="1136414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>
                <a:solidFill>
                  <a:schemeClr val="tx2"/>
                </a:solidFill>
              </a:rPr>
              <a:t>Děkuji</a:t>
            </a:r>
            <a:br>
              <a:rPr lang="cs-CZ" sz="4400" b="1">
                <a:solidFill>
                  <a:schemeClr val="tx2"/>
                </a:solidFill>
              </a:rPr>
            </a:br>
            <a:r>
              <a:rPr lang="cs-CZ" sz="4400" b="1">
                <a:solidFill>
                  <a:schemeClr val="tx2"/>
                </a:solidFill>
              </a:rPr>
              <a:t>za pozornost</a:t>
            </a:r>
          </a:p>
        </p:txBody>
      </p:sp>
    </p:spTree>
    <p:extLst>
      <p:ext uri="{BB962C8B-B14F-4D97-AF65-F5344CB8AC3E}">
        <p14:creationId xmlns:p14="http://schemas.microsoft.com/office/powerpoint/2010/main" val="275737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3664" y="562894"/>
            <a:ext cx="6986337" cy="4502402"/>
          </a:xfrm>
        </p:spPr>
        <p:txBody>
          <a:bodyPr anchor="t">
            <a:normAutofit/>
          </a:bodyPr>
          <a:lstStyle>
            <a:lvl1pPr algn="l">
              <a:defRPr sz="6000" b="1"/>
            </a:lvl1pPr>
          </a:lstStyle>
          <a:p>
            <a:r>
              <a:rPr lang="cs-CZ"/>
              <a:t>Dlouhý název prezentace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9283" y="3967831"/>
            <a:ext cx="3449055" cy="109746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Jméno Příjmení </a:t>
            </a:r>
            <a:br>
              <a:rPr lang="cs-CZ"/>
            </a:br>
            <a:r>
              <a:rPr lang="cs-CZ"/>
              <a:t>funkce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D5126FA-F423-4AF4-90AC-6CF08EC8F74B}"/>
              </a:ext>
            </a:extLst>
          </p:cNvPr>
          <p:cNvSpPr/>
          <p:nvPr userDrawn="1"/>
        </p:nvSpPr>
        <p:spPr>
          <a:xfrm>
            <a:off x="0" y="5564606"/>
            <a:ext cx="12192000" cy="12933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C4FB1F8-F0F4-4422-A386-B6B3C1487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197" y="567082"/>
            <a:ext cx="2381139" cy="884550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0F798725-1D26-486B-8382-480EAA5DB866}"/>
              </a:ext>
            </a:extLst>
          </p:cNvPr>
          <p:cNvCxnSpPr>
            <a:cxnSpLocks/>
          </p:cNvCxnSpPr>
          <p:nvPr userDrawn="1"/>
        </p:nvCxnSpPr>
        <p:spPr>
          <a:xfrm>
            <a:off x="7852611" y="562894"/>
            <a:ext cx="0" cy="450240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>
            <a:extLst>
              <a:ext uri="{FF2B5EF4-FFF2-40B4-BE49-F238E27FC236}">
                <a16:creationId xmlns:a16="http://schemas.microsoft.com/office/drawing/2014/main" id="{C88DF72D-6217-4AA6-8A8F-94D960415C24}"/>
              </a:ext>
            </a:extLst>
          </p:cNvPr>
          <p:cNvSpPr/>
          <p:nvPr userDrawn="1"/>
        </p:nvSpPr>
        <p:spPr>
          <a:xfrm>
            <a:off x="0" y="5456318"/>
            <a:ext cx="12192000" cy="90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ln>
                <a:noFill/>
              </a:ln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39BB125-4953-454B-A382-C8373651FCB4}"/>
              </a:ext>
            </a:extLst>
          </p:cNvPr>
          <p:cNvSpPr/>
          <p:nvPr userDrawn="1"/>
        </p:nvSpPr>
        <p:spPr>
          <a:xfrm>
            <a:off x="8109280" y="3859830"/>
            <a:ext cx="344905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ln>
                <a:noFill/>
              </a:ln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3EA7B87-1F2C-40EA-B33E-B0030262374E}"/>
              </a:ext>
            </a:extLst>
          </p:cNvPr>
          <p:cNvSpPr txBox="1">
            <a:spLocks/>
          </p:cNvSpPr>
          <p:nvPr userDrawn="1"/>
        </p:nvSpPr>
        <p:spPr>
          <a:xfrm>
            <a:off x="8109280" y="6196263"/>
            <a:ext cx="3449055" cy="397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>
                <a:solidFill>
                  <a:schemeClr val="bg1"/>
                </a:solidFill>
              </a:rPr>
              <a:t>www.sfdi.cz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FD76683-7F01-4F1B-8741-7E040BC88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663" y="6196263"/>
            <a:ext cx="6986337" cy="39733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Datum, místo</a:t>
            </a:r>
          </a:p>
        </p:txBody>
      </p:sp>
    </p:spTree>
    <p:extLst>
      <p:ext uri="{BB962C8B-B14F-4D97-AF65-F5344CB8AC3E}">
        <p14:creationId xmlns:p14="http://schemas.microsoft.com/office/powerpoint/2010/main" val="224829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68542"/>
          </a:xfrm>
          <a:solidFill>
            <a:schemeClr val="tx1"/>
          </a:solidFill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2153"/>
            <a:ext cx="10515600" cy="426519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3F0EB48-3B39-4E60-8AEA-EE4FC263E631}"/>
              </a:ext>
            </a:extLst>
          </p:cNvPr>
          <p:cNvSpPr/>
          <p:nvPr userDrawn="1"/>
        </p:nvSpPr>
        <p:spPr>
          <a:xfrm>
            <a:off x="0" y="986584"/>
            <a:ext cx="12192000" cy="90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ln>
                <a:noFill/>
              </a:ln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53E53B4-147A-4FBD-8F49-1F4D14A9DC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5500" y="6126487"/>
            <a:ext cx="1371600" cy="5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2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97841" y="1792705"/>
            <a:ext cx="4760495" cy="2402809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cs-CZ"/>
              <a:t>Název</a:t>
            </a:r>
            <a:br>
              <a:rPr lang="cs-CZ"/>
            </a:br>
            <a:r>
              <a:rPr lang="cs-CZ"/>
              <a:t>kapitoly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841" y="4445092"/>
            <a:ext cx="476049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D1575A6-3F48-49E3-8C45-32FCBFC4D75B}"/>
              </a:ext>
            </a:extLst>
          </p:cNvPr>
          <p:cNvSpPr/>
          <p:nvPr userDrawn="1"/>
        </p:nvSpPr>
        <p:spPr>
          <a:xfrm>
            <a:off x="6797841" y="4290319"/>
            <a:ext cx="475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ln>
                <a:noFill/>
              </a:ln>
            </a:endParaRPr>
          </a:p>
        </p:txBody>
      </p:sp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AD4EC6DF-0BA1-4CD9-BD36-5A206A1CE7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BAD49846-4F67-4263-82B5-CEDF761975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275" y="6323096"/>
            <a:ext cx="4192588" cy="252162"/>
          </a:xfrm>
          <a:solidFill>
            <a:schemeClr val="tx2">
              <a:alpha val="9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Popisek fotky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1EEC8ED-95DA-4397-B70E-150750EC41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197" y="567082"/>
            <a:ext cx="2381139" cy="88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0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97841" y="1792705"/>
            <a:ext cx="4760495" cy="2402809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cs-CZ"/>
              <a:t>Název</a:t>
            </a:r>
            <a:br>
              <a:rPr lang="cs-CZ"/>
            </a:br>
            <a:r>
              <a:rPr lang="cs-CZ"/>
              <a:t>kapitoly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841" y="4445092"/>
            <a:ext cx="476049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D1575A6-3F48-49E3-8C45-32FCBFC4D75B}"/>
              </a:ext>
            </a:extLst>
          </p:cNvPr>
          <p:cNvSpPr/>
          <p:nvPr userDrawn="1"/>
        </p:nvSpPr>
        <p:spPr>
          <a:xfrm>
            <a:off x="6797841" y="4290319"/>
            <a:ext cx="475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ln>
                <a:noFill/>
              </a:ln>
            </a:endParaRPr>
          </a:p>
        </p:txBody>
      </p:sp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AD4EC6DF-0BA1-4CD9-BD36-5A206A1CE7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BAD49846-4F67-4263-82B5-CEDF761975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275" y="6323096"/>
            <a:ext cx="4192588" cy="252162"/>
          </a:xfrm>
          <a:solidFill>
            <a:schemeClr val="tx2">
              <a:alpha val="9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Popisek fotky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1EEC8ED-95DA-4397-B70E-150750EC41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197" y="567082"/>
            <a:ext cx="2381139" cy="88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0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68542"/>
          </a:xfrm>
          <a:solidFill>
            <a:schemeClr val="tx1"/>
          </a:solidFill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2153"/>
            <a:ext cx="10515600" cy="426519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3F0EB48-3B39-4E60-8AEA-EE4FC263E631}"/>
              </a:ext>
            </a:extLst>
          </p:cNvPr>
          <p:cNvSpPr/>
          <p:nvPr userDrawn="1"/>
        </p:nvSpPr>
        <p:spPr>
          <a:xfrm>
            <a:off x="0" y="986584"/>
            <a:ext cx="12192000" cy="90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ln>
                <a:noFill/>
              </a:ln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53E53B4-147A-4FBD-8F49-1F4D14A9DC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5500" y="6126487"/>
            <a:ext cx="1371600" cy="5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2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58090"/>
            <a:ext cx="5181600" cy="433738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8090"/>
            <a:ext cx="5181600" cy="433738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8ABB48-D839-4CEC-976C-900AE44A6121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96854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200">
                <a:solidFill>
                  <a:schemeClr val="bg1"/>
                </a:solidFill>
              </a:rPr>
              <a:t>Kliknutím lze upravit styl.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32B7FDF-CC69-4997-9656-4A91DC1B55C1}"/>
              </a:ext>
            </a:extLst>
          </p:cNvPr>
          <p:cNvSpPr/>
          <p:nvPr userDrawn="1"/>
        </p:nvSpPr>
        <p:spPr>
          <a:xfrm>
            <a:off x="0" y="986584"/>
            <a:ext cx="12192000" cy="90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ln>
                <a:noFill/>
              </a:ln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1936857-1275-4479-BF1D-2619A0324A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5500" y="6126487"/>
            <a:ext cx="1371600" cy="5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0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13611"/>
            <a:ext cx="10515600" cy="523373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82C3A05-6A86-4D14-881B-DAE92B176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5500" y="6126487"/>
            <a:ext cx="1371600" cy="5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bez nadpis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51974"/>
            <a:ext cx="5181600" cy="51435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751974"/>
            <a:ext cx="5181600" cy="51435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12D8114-4E7E-40E1-BD43-A6531159FC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5500" y="6126487"/>
            <a:ext cx="1371600" cy="5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8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1063CEC1-DB53-44B6-AE13-32C607964F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5" name="Zástupný text 9">
            <a:extLst>
              <a:ext uri="{FF2B5EF4-FFF2-40B4-BE49-F238E27FC236}">
                <a16:creationId xmlns:a16="http://schemas.microsoft.com/office/drawing/2014/main" id="{66ABCB81-5610-4443-8B94-9A81910991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275" y="6323096"/>
            <a:ext cx="4192588" cy="252162"/>
          </a:xfrm>
          <a:solidFill>
            <a:schemeClr val="tx2">
              <a:alpha val="9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Popisek fotky</a:t>
            </a:r>
          </a:p>
        </p:txBody>
      </p:sp>
    </p:spTree>
    <p:extLst>
      <p:ext uri="{BB962C8B-B14F-4D97-AF65-F5344CB8AC3E}">
        <p14:creationId xmlns:p14="http://schemas.microsoft.com/office/powerpoint/2010/main" val="263233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uji za pozorn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A487181-6F21-4D8F-A2D4-F1970929DA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5775" y="3812240"/>
            <a:ext cx="3600450" cy="133750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9B71DCD6-7C85-49B4-AD99-854619A62434}"/>
              </a:ext>
            </a:extLst>
          </p:cNvPr>
          <p:cNvSpPr txBox="1">
            <a:spLocks/>
          </p:cNvSpPr>
          <p:nvPr userDrawn="1"/>
        </p:nvSpPr>
        <p:spPr>
          <a:xfrm>
            <a:off x="3689016" y="6001417"/>
            <a:ext cx="4813968" cy="585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000" dirty="0">
                <a:solidFill>
                  <a:schemeClr val="tx1"/>
                </a:solidFill>
              </a:rPr>
              <a:t>sfdi.gov.cz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4A54041-C1DA-4784-9EC7-AFE89A061896}"/>
              </a:ext>
            </a:extLst>
          </p:cNvPr>
          <p:cNvSpPr txBox="1"/>
          <p:nvPr userDrawn="1"/>
        </p:nvSpPr>
        <p:spPr>
          <a:xfrm>
            <a:off x="3048000" y="1136414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>
                <a:solidFill>
                  <a:schemeClr val="tx2"/>
                </a:solidFill>
              </a:rPr>
              <a:t>Děkuji</a:t>
            </a:r>
            <a:br>
              <a:rPr lang="cs-CZ" sz="4400" b="1">
                <a:solidFill>
                  <a:schemeClr val="tx2"/>
                </a:solidFill>
              </a:rPr>
            </a:br>
            <a:r>
              <a:rPr lang="cs-CZ" sz="4400" b="1">
                <a:solidFill>
                  <a:schemeClr val="tx2"/>
                </a:solidFill>
              </a:rPr>
              <a:t>za pozornost</a:t>
            </a:r>
          </a:p>
        </p:txBody>
      </p:sp>
    </p:spTree>
    <p:extLst>
      <p:ext uri="{BB962C8B-B14F-4D97-AF65-F5344CB8AC3E}">
        <p14:creationId xmlns:p14="http://schemas.microsoft.com/office/powerpoint/2010/main" val="16358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4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7" r:id="rId6"/>
    <p:sldLayoutId id="2147483684" r:id="rId7"/>
    <p:sldLayoutId id="2147483686" r:id="rId8"/>
    <p:sldLayoutId id="2147483685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4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0" r:id="rId2"/>
    <p:sldLayoutId id="214748368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zbynek.horelica@sfdi.gov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69E4EFBA-5A10-4313-8227-A60BB3E3D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755" y="215026"/>
            <a:ext cx="7223812" cy="4502402"/>
          </a:xfrm>
        </p:spPr>
        <p:txBody>
          <a:bodyPr>
            <a:noAutofit/>
          </a:bodyPr>
          <a:lstStyle/>
          <a:p>
            <a:r>
              <a:rPr lang="cs-CZ" sz="4800" dirty="0"/>
              <a:t>Financování dopravní infrastruktury </a:t>
            </a:r>
            <a:br>
              <a:rPr lang="cs-CZ" sz="4800" dirty="0"/>
            </a:br>
            <a:r>
              <a:rPr lang="cs-CZ" sz="4800" dirty="0"/>
              <a:t>z rozpočtu SFDI</a:t>
            </a:r>
            <a:br>
              <a:rPr lang="cs-CZ" sz="4800" dirty="0"/>
            </a:br>
            <a:br>
              <a:rPr lang="cs-CZ" sz="4800" dirty="0"/>
            </a:br>
            <a:endParaRPr lang="cs-CZ" sz="4800" dirty="0"/>
          </a:p>
        </p:txBody>
      </p:sp>
      <p:sp>
        <p:nvSpPr>
          <p:cNvPr id="9" name="Podnadpis 8">
            <a:extLst>
              <a:ext uri="{FF2B5EF4-FFF2-40B4-BE49-F238E27FC236}">
                <a16:creationId xmlns:a16="http://schemas.microsoft.com/office/drawing/2014/main" id="{68F48DB6-0836-4F62-93B2-10E25AF76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67229" y="3967831"/>
            <a:ext cx="3491109" cy="147584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cs-CZ" dirty="0"/>
              <a:t>Ing. Zbyněk Hořelica</a:t>
            </a:r>
          </a:p>
          <a:p>
            <a:pPr>
              <a:lnSpc>
                <a:spcPct val="120000"/>
              </a:lnSpc>
            </a:pPr>
            <a:r>
              <a:rPr lang="cs-CZ" dirty="0"/>
              <a:t>ředitel SFDI</a:t>
            </a:r>
            <a:br>
              <a:rPr lang="cs-CZ" dirty="0"/>
            </a:br>
            <a:endParaRPr lang="cs-CZ" dirty="0"/>
          </a:p>
          <a:p>
            <a:pPr>
              <a:lnSpc>
                <a:spcPct val="120000"/>
              </a:lnSpc>
            </a:pPr>
            <a:r>
              <a:rPr lang="cs-CZ" sz="1300" dirty="0">
                <a:hlinkClick r:id="rId3"/>
              </a:rPr>
              <a:t>zbynek.horelica@sfdi.gov.cz</a:t>
            </a:r>
            <a:br>
              <a:rPr lang="cs-CZ" sz="1300" dirty="0"/>
            </a:br>
            <a:r>
              <a:rPr lang="cs-CZ" sz="1300" dirty="0"/>
              <a:t>+ 420 266 097 110</a:t>
            </a:r>
          </a:p>
        </p:txBody>
      </p:sp>
      <p:sp>
        <p:nvSpPr>
          <p:cNvPr id="4" name="Zástupný text 6">
            <a:extLst>
              <a:ext uri="{FF2B5EF4-FFF2-40B4-BE49-F238E27FC236}">
                <a16:creationId xmlns:a16="http://schemas.microsoft.com/office/drawing/2014/main" id="{D7FC949A-9C16-44A4-9F7D-9E6CABFBB4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755" y="5834743"/>
            <a:ext cx="9499672" cy="758854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cs-CZ" dirty="0"/>
              <a:t>XV. ROČNÍK MEZINÁRODNÍ KONFERENCE </a:t>
            </a:r>
          </a:p>
          <a:p>
            <a:r>
              <a:rPr lang="cs-CZ" dirty="0"/>
              <a:t>STŘEDNÍ MORAVA KŘIŽOVATKA DOPRAVNÍCH A EKONOMICKÝCH ZÁJMŮ</a:t>
            </a:r>
          </a:p>
          <a:p>
            <a:r>
              <a:rPr lang="cs-CZ" dirty="0"/>
              <a:t>25. září 2025, LUHAČOVICE</a:t>
            </a:r>
          </a:p>
        </p:txBody>
      </p:sp>
    </p:spTree>
    <p:extLst>
      <p:ext uri="{BB962C8B-B14F-4D97-AF65-F5344CB8AC3E}">
        <p14:creationId xmlns:p14="http://schemas.microsoft.com/office/powerpoint/2010/main" val="334650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47856-0293-8777-E4F4-6714E6760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4A7D53-7ADF-DAD7-BB9A-8E960234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200" b="1">
                <a:solidFill>
                  <a:schemeClr val="bg1"/>
                </a:solidFill>
                <a:cs typeface="Arial" panose="020B0604020202020204" pitchFamily="34" charset="0"/>
              </a:rPr>
              <a:t>Výdaje ŘSD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9D8E075F-8D52-2618-166A-9AD89535E447}"/>
              </a:ext>
            </a:extLst>
          </p:cNvPr>
          <p:cNvGraphicFramePr>
            <a:graphicFrameLocks/>
          </p:cNvGraphicFramePr>
          <p:nvPr/>
        </p:nvGraphicFramePr>
        <p:xfrm>
          <a:off x="0" y="1503322"/>
          <a:ext cx="12192000" cy="5247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47B97538-66FA-481B-2246-A43A9B5E0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33349" y="1175839"/>
            <a:ext cx="5070987" cy="55751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7FC76FF9-FF30-502A-9784-6B0814E045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0138042"/>
              </p:ext>
            </p:extLst>
          </p:nvPr>
        </p:nvGraphicFramePr>
        <p:xfrm>
          <a:off x="5037638" y="1176177"/>
          <a:ext cx="7154362" cy="5610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461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96837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200" b="1">
                <a:solidFill>
                  <a:schemeClr val="bg1"/>
                </a:solidFill>
                <a:cs typeface="Arial" panose="020B0604020202020204" pitchFamily="34" charset="0"/>
              </a:rPr>
              <a:t>Mapa projektů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31C62AD-BF07-7FD2-C9EA-BF1F3DA28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71" y="0"/>
            <a:ext cx="10776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0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37C91-2BB4-8F23-5265-9E2E4CE9F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budova&#10;&#10;Popis byl vytvořen automaticky">
            <a:extLst>
              <a:ext uri="{FF2B5EF4-FFF2-40B4-BE49-F238E27FC236}">
                <a16:creationId xmlns:a16="http://schemas.microsoft.com/office/drawing/2014/main" id="{5C0FB4C0-C845-B440-1D42-7FEC923AC2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891694" y="-3292967"/>
            <a:ext cx="746713" cy="974734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F448F38-5322-1C0B-BB12-0BCB9B937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200" b="1" dirty="0">
                <a:solidFill>
                  <a:schemeClr val="bg1"/>
                </a:solidFill>
                <a:cs typeface="Arial" panose="020B0604020202020204" pitchFamily="34" charset="0"/>
              </a:rPr>
              <a:t>Výdaje Správy železnic</a:t>
            </a:r>
          </a:p>
        </p:txBody>
      </p:sp>
      <p:pic>
        <p:nvPicPr>
          <p:cNvPr id="8" name="Obrázek 7" descr="Obsah obrázku exteriér, budova&#10;&#10;Popis byl vytvořen automaticky">
            <a:extLst>
              <a:ext uri="{FF2B5EF4-FFF2-40B4-BE49-F238E27FC236}">
                <a16:creationId xmlns:a16="http://schemas.microsoft.com/office/drawing/2014/main" id="{8D0B3AD3-6307-52A7-5395-E29B838779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278990" y="1935985"/>
            <a:ext cx="4788382" cy="4824538"/>
          </a:xfrm>
          <a:prstGeom prst="rect">
            <a:avLst/>
          </a:prstGeom>
        </p:spPr>
      </p:pic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E5107C33-8A6A-5342-2876-6748DE6F75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1294156"/>
              </p:ext>
            </p:extLst>
          </p:nvPr>
        </p:nvGraphicFramePr>
        <p:xfrm>
          <a:off x="106550" y="1132193"/>
          <a:ext cx="7154362" cy="5610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Obdélník 5">
            <a:extLst>
              <a:ext uri="{FF2B5EF4-FFF2-40B4-BE49-F238E27FC236}">
                <a16:creationId xmlns:a16="http://schemas.microsoft.com/office/drawing/2014/main" id="{E23CA2BC-6466-B0A2-DCBB-AC45B9C2624A}"/>
              </a:ext>
            </a:extLst>
          </p:cNvPr>
          <p:cNvSpPr/>
          <p:nvPr/>
        </p:nvSpPr>
        <p:spPr>
          <a:xfrm>
            <a:off x="12085450" y="1132193"/>
            <a:ext cx="106550" cy="5725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9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96837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200" b="1" dirty="0">
                <a:solidFill>
                  <a:schemeClr val="bg1"/>
                </a:solidFill>
                <a:cs typeface="Arial" panose="020B0604020202020204" pitchFamily="34" charset="0"/>
              </a:rPr>
              <a:t>Mapa projektů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85DDA1F-23DC-CBC3-3FAD-281FBC9D6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850" y="0"/>
            <a:ext cx="9758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9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68542"/>
          </a:xfrm>
        </p:spPr>
        <p:txBody>
          <a:bodyPr>
            <a:normAutofit fontScale="90000"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>
                <a:cs typeface="Arial" panose="020B0604020202020204" pitchFamily="34" charset="0"/>
              </a:rPr>
              <a:t>Přehled alokace na opravy a rekonstrukce </a:t>
            </a:r>
            <a:br>
              <a:rPr lang="cs-CZ">
                <a:cs typeface="Arial" panose="020B0604020202020204" pitchFamily="34" charset="0"/>
              </a:rPr>
            </a:br>
            <a:r>
              <a:rPr lang="cs-CZ">
                <a:cs typeface="Arial" panose="020B0604020202020204" pitchFamily="34" charset="0"/>
              </a:rPr>
              <a:t>silnic II. a III. třídy</a:t>
            </a:r>
            <a:endParaRPr lang="cs-CZ" altLang="cs-CZ">
              <a:cs typeface="Arial" panose="020B0604020202020204" pitchFamily="34" charset="0"/>
            </a:endParaRPr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B85F568F-5950-4FA0-8766-FDF4141563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3665880"/>
              </p:ext>
            </p:extLst>
          </p:nvPr>
        </p:nvGraphicFramePr>
        <p:xfrm>
          <a:off x="2373744" y="1514764"/>
          <a:ext cx="7793839" cy="50546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60438">
                  <a:extLst>
                    <a:ext uri="{9D8B030D-6E8A-4147-A177-3AD203B41FA5}">
                      <a16:colId xmlns:a16="http://schemas.microsoft.com/office/drawing/2014/main" val="663720295"/>
                    </a:ext>
                  </a:extLst>
                </a:gridCol>
                <a:gridCol w="4533401">
                  <a:extLst>
                    <a:ext uri="{9D8B030D-6E8A-4147-A177-3AD203B41FA5}">
                      <a16:colId xmlns:a16="http://schemas.microsoft.com/office/drawing/2014/main" val="1488893003"/>
                    </a:ext>
                  </a:extLst>
                </a:gridCol>
              </a:tblGrid>
              <a:tr h="473767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Rok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Celkem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2094809"/>
                  </a:ext>
                </a:extLst>
              </a:tr>
              <a:tr h="38447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4 600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54578576"/>
                  </a:ext>
                </a:extLst>
              </a:tr>
              <a:tr h="38447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3 136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98045057"/>
                  </a:ext>
                </a:extLst>
              </a:tr>
              <a:tr h="38447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3 394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79714895"/>
                  </a:ext>
                </a:extLst>
              </a:tr>
              <a:tr h="38447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4 026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65000377"/>
                  </a:ext>
                </a:extLst>
              </a:tr>
              <a:tr h="38447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1 900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71774311"/>
                  </a:ext>
                </a:extLst>
              </a:tr>
              <a:tr h="38447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3 930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01330790"/>
                  </a:ext>
                </a:extLst>
              </a:tr>
              <a:tr h="38447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4 750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5970993"/>
                  </a:ext>
                </a:extLst>
              </a:tr>
              <a:tr h="38447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4 000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30881199"/>
                  </a:ext>
                </a:extLst>
              </a:tr>
              <a:tr h="38447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6 000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88212634"/>
                  </a:ext>
                </a:extLst>
              </a:tr>
              <a:tr h="3516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4 000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52339923"/>
                  </a:ext>
                </a:extLst>
              </a:tr>
              <a:tr h="38447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2 000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58117112"/>
                  </a:ext>
                </a:extLst>
              </a:tr>
              <a:tr h="38447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Celkem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41 736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248818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55A7900B-0FA9-4840-B6B8-5B3088C13CAE}"/>
              </a:ext>
            </a:extLst>
          </p:cNvPr>
          <p:cNvSpPr txBox="1"/>
          <p:nvPr/>
        </p:nvSpPr>
        <p:spPr>
          <a:xfrm>
            <a:off x="8966579" y="1173588"/>
            <a:ext cx="120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/>
              <a:t>v mil. Kč</a:t>
            </a:r>
          </a:p>
        </p:txBody>
      </p:sp>
    </p:spTree>
    <p:extLst>
      <p:ext uri="{BB962C8B-B14F-4D97-AF65-F5344CB8AC3E}">
        <p14:creationId xmlns:p14="http://schemas.microsoft.com/office/powerpoint/2010/main" val="3926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6635D0-E19D-B658-7E25-ECFFF824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Financování silnic II. a III. třídy 2025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D95CF52-3DA3-E5E8-2E0B-1608738C238C}"/>
              </a:ext>
            </a:extLst>
          </p:cNvPr>
          <p:cNvSpPr/>
          <p:nvPr/>
        </p:nvSpPr>
        <p:spPr>
          <a:xfrm>
            <a:off x="0" y="1171258"/>
            <a:ext cx="12192000" cy="56867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2BDABBAB-8546-80DE-8BD4-70146DF8428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9487" y="1269870"/>
          <a:ext cx="11691252" cy="547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48542">
                  <a:extLst>
                    <a:ext uri="{9D8B030D-6E8A-4147-A177-3AD203B41FA5}">
                      <a16:colId xmlns:a16="http://schemas.microsoft.com/office/drawing/2014/main" val="4118397188"/>
                    </a:ext>
                  </a:extLst>
                </a:gridCol>
                <a:gridCol w="1948542">
                  <a:extLst>
                    <a:ext uri="{9D8B030D-6E8A-4147-A177-3AD203B41FA5}">
                      <a16:colId xmlns:a16="http://schemas.microsoft.com/office/drawing/2014/main" val="3386171788"/>
                    </a:ext>
                  </a:extLst>
                </a:gridCol>
                <a:gridCol w="1948542">
                  <a:extLst>
                    <a:ext uri="{9D8B030D-6E8A-4147-A177-3AD203B41FA5}">
                      <a16:colId xmlns:a16="http://schemas.microsoft.com/office/drawing/2014/main" val="1517521709"/>
                    </a:ext>
                  </a:extLst>
                </a:gridCol>
                <a:gridCol w="1948542">
                  <a:extLst>
                    <a:ext uri="{9D8B030D-6E8A-4147-A177-3AD203B41FA5}">
                      <a16:colId xmlns:a16="http://schemas.microsoft.com/office/drawing/2014/main" val="131527876"/>
                    </a:ext>
                  </a:extLst>
                </a:gridCol>
                <a:gridCol w="1948542">
                  <a:extLst>
                    <a:ext uri="{9D8B030D-6E8A-4147-A177-3AD203B41FA5}">
                      <a16:colId xmlns:a16="http://schemas.microsoft.com/office/drawing/2014/main" val="1416078538"/>
                    </a:ext>
                  </a:extLst>
                </a:gridCol>
                <a:gridCol w="1948542">
                  <a:extLst>
                    <a:ext uri="{9D8B030D-6E8A-4147-A177-3AD203B41FA5}">
                      <a16:colId xmlns:a16="http://schemas.microsoft.com/office/drawing/2014/main" val="4138062067"/>
                    </a:ext>
                  </a:extLst>
                </a:gridCol>
              </a:tblGrid>
              <a:tr h="54406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Kraj</a:t>
                      </a:r>
                      <a:endParaRPr lang="cs-CZ" sz="18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Opravy a rekonstrukce</a:t>
                      </a:r>
                      <a:endParaRPr lang="cs-CZ" sz="18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Převody</a:t>
                      </a: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Ostatní</a:t>
                      </a: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Převody</a:t>
                      </a: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Celkem</a:t>
                      </a:r>
                    </a:p>
                  </a:txBody>
                  <a:tcPr marL="9610" marR="9610" marT="9610" marB="0" anchor="ctr"/>
                </a:tc>
                <a:extLst>
                  <a:ext uri="{0D108BD9-81ED-4DB2-BD59-A6C34878D82A}">
                    <a16:rowId xmlns:a16="http://schemas.microsoft.com/office/drawing/2014/main" val="413307841"/>
                  </a:ext>
                </a:extLst>
              </a:tr>
              <a:tr h="312534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Středočeský kraj</a:t>
                      </a:r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1 616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9391996"/>
                  </a:ext>
                </a:extLst>
              </a:tr>
              <a:tr h="312534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Jihočeský kraj</a:t>
                      </a:r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4686055"/>
                  </a:ext>
                </a:extLst>
              </a:tr>
              <a:tr h="312534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Plzeňský kraj</a:t>
                      </a:r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 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 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5902727"/>
                  </a:ext>
                </a:extLst>
              </a:tr>
              <a:tr h="31253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b="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Karlovarský kraj</a:t>
                      </a:r>
                      <a:endParaRPr lang="cs-CZ" sz="14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 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1485198"/>
                  </a:ext>
                </a:extLst>
              </a:tr>
              <a:tr h="312534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Ústecký kraj</a:t>
                      </a:r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 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 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4134799"/>
                  </a:ext>
                </a:extLst>
              </a:tr>
              <a:tr h="312534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Liberecký kraj</a:t>
                      </a:r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-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 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 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402192"/>
                  </a:ext>
                </a:extLst>
              </a:tr>
              <a:tr h="425244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Královéhradecký kraj</a:t>
                      </a:r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 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8216136"/>
                  </a:ext>
                </a:extLst>
              </a:tr>
              <a:tr h="31253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b="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Pardubický kraj</a:t>
                      </a:r>
                      <a:endParaRPr lang="cs-CZ" sz="14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7545184"/>
                  </a:ext>
                </a:extLst>
              </a:tr>
              <a:tr h="312534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Kraj Vysočina</a:t>
                      </a:r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8902032"/>
                  </a:ext>
                </a:extLst>
              </a:tr>
              <a:tr h="312534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Jihomoravský kraj</a:t>
                      </a:r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 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 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293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9324312"/>
                  </a:ext>
                </a:extLst>
              </a:tr>
              <a:tr h="312534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Olomoucký kraj</a:t>
                      </a:r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 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 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0006789"/>
                  </a:ext>
                </a:extLst>
              </a:tr>
              <a:tr h="312534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Zlínský kraj</a:t>
                      </a:r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 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 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 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91753986"/>
                  </a:ext>
                </a:extLst>
              </a:tr>
              <a:tr h="425244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Moravskoslezský kraj</a:t>
                      </a:r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 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 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 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8609022"/>
                  </a:ext>
                </a:extLst>
              </a:tr>
              <a:tr h="312534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Hlavní</a:t>
                      </a:r>
                      <a:r>
                        <a:rPr lang="cs-CZ" sz="1400" b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 město Praha</a:t>
                      </a:r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424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68829929"/>
                  </a:ext>
                </a:extLst>
              </a:tr>
              <a:tr h="31253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1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Celkem</a:t>
                      </a:r>
                      <a:endParaRPr lang="cs-CZ" sz="1600" b="1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cs-CZ" sz="1600" b="1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2 000 </a:t>
                      </a: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469</a:t>
                      </a: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2 898</a:t>
                      </a: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528</a:t>
                      </a:r>
                    </a:p>
                  </a:txBody>
                  <a:tcPr marL="9610" marR="9610" marT="961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5 894</a:t>
                      </a:r>
                    </a:p>
                  </a:txBody>
                  <a:tcPr marL="9610" marR="9610" marT="9610" marB="0" anchor="ctr"/>
                </a:tc>
                <a:extLst>
                  <a:ext uri="{0D108BD9-81ED-4DB2-BD59-A6C34878D82A}">
                    <a16:rowId xmlns:a16="http://schemas.microsoft.com/office/drawing/2014/main" val="2866391946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0B029BFE-F4CC-9A2F-0408-9E2BE90225A8}"/>
              </a:ext>
            </a:extLst>
          </p:cNvPr>
          <p:cNvSpPr txBox="1"/>
          <p:nvPr/>
        </p:nvSpPr>
        <p:spPr>
          <a:xfrm>
            <a:off x="10752330" y="983533"/>
            <a:ext cx="1262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/>
              <a:t>v mil. Kč</a:t>
            </a:r>
          </a:p>
        </p:txBody>
      </p:sp>
    </p:spTree>
    <p:extLst>
      <p:ext uri="{BB962C8B-B14F-4D97-AF65-F5344CB8AC3E}">
        <p14:creationId xmlns:p14="http://schemas.microsoft.com/office/powerpoint/2010/main" val="274299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0063A-94E2-01D9-1D8E-E1B540393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8184BC-E0F6-4351-375E-E12C62F8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cs-CZ" altLang="cs-CZ" sz="3200">
                <a:solidFill>
                  <a:schemeClr val="bg1"/>
                </a:solidFill>
                <a:cs typeface="Arial" panose="020B0604020202020204" pitchFamily="34" charset="0"/>
              </a:rPr>
              <a:t>Čerpání rozpočtu SFDI na rok 2025</a:t>
            </a:r>
            <a:endParaRPr lang="cs-CZ" altLang="cs-CZ" sz="32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168E3D6-2975-4597-6D22-653B618F9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71" y="1121341"/>
            <a:ext cx="11734800" cy="49398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endParaRPr lang="cs-CZ" altLang="cs-CZ" sz="1400" dirty="0">
              <a:latin typeface="+mn-lt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pl-PL" altLang="cs-CZ" sz="2800" dirty="0">
                <a:latin typeface="+mn-lt"/>
              </a:rPr>
              <a:t>Upravený rozpočet 171,2 mld. Kč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endParaRPr lang="cs-CZ" altLang="cs-CZ" sz="1000" dirty="0">
              <a:latin typeface="+mn-lt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endParaRPr lang="cs-CZ" altLang="cs-CZ" sz="1000" dirty="0">
              <a:latin typeface="+mn-lt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cs-CZ" altLang="cs-CZ" sz="2800" b="1" dirty="0">
                <a:latin typeface="+mn-lt"/>
              </a:rPr>
              <a:t>Uvolněno příjemcům 106,1 mld. Kč (61,97%)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defRPr/>
            </a:pPr>
            <a:endParaRPr lang="cs-CZ" altLang="cs-CZ" sz="1000" dirty="0"/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cs-CZ" altLang="cs-CZ" b="1" dirty="0"/>
              <a:t>Investiční výdaje – 69,3 mld. Kč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defRPr/>
            </a:pPr>
            <a:endParaRPr lang="cs-CZ" altLang="cs-CZ" sz="1000" dirty="0"/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cs-CZ" altLang="cs-CZ" dirty="0"/>
              <a:t>Neinvestiční výdaje – 36,8 mld. Kč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defRPr/>
            </a:pPr>
            <a:endParaRPr lang="cs-CZ" altLang="cs-CZ" sz="1000" dirty="0"/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defRPr/>
            </a:pPr>
            <a:endParaRPr lang="cs-CZ" altLang="cs-CZ" sz="1000" dirty="0"/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cs-CZ" altLang="cs-CZ" b="1" dirty="0"/>
              <a:t>Uvolněno o 17,5 mld. Kč více ve srovnání s rokem 2024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endParaRPr lang="pl-PL" altLang="cs-CZ" sz="1400" dirty="0"/>
          </a:p>
          <a:p>
            <a:pPr eaLnBrk="1" hangingPunct="1">
              <a:spcBef>
                <a:spcPct val="0"/>
              </a:spcBef>
              <a:buClr>
                <a:schemeClr val="bg1"/>
              </a:buClr>
            </a:pPr>
            <a:endParaRPr lang="cs-CZ" altLang="cs-CZ" sz="18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52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2182D-A218-77A4-1FDD-C83BAF7BA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82BAEC-DAD2-7165-3E1F-01184185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Čerpání dle příjemců 2025</a:t>
            </a:r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21B77C4F-C047-A777-BAAA-C26A50212E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6514819"/>
              </p:ext>
            </p:extLst>
          </p:nvPr>
        </p:nvGraphicFramePr>
        <p:xfrm>
          <a:off x="671804" y="1380406"/>
          <a:ext cx="10440955" cy="44220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74583">
                  <a:extLst>
                    <a:ext uri="{9D8B030D-6E8A-4147-A177-3AD203B41FA5}">
                      <a16:colId xmlns:a16="http://schemas.microsoft.com/office/drawing/2014/main" val="663720295"/>
                    </a:ext>
                  </a:extLst>
                </a:gridCol>
                <a:gridCol w="2548553">
                  <a:extLst>
                    <a:ext uri="{9D8B030D-6E8A-4147-A177-3AD203B41FA5}">
                      <a16:colId xmlns:a16="http://schemas.microsoft.com/office/drawing/2014/main" val="492340928"/>
                    </a:ext>
                  </a:extLst>
                </a:gridCol>
                <a:gridCol w="2648381">
                  <a:extLst>
                    <a:ext uri="{9D8B030D-6E8A-4147-A177-3AD203B41FA5}">
                      <a16:colId xmlns:a16="http://schemas.microsoft.com/office/drawing/2014/main" val="766658130"/>
                    </a:ext>
                  </a:extLst>
                </a:gridCol>
                <a:gridCol w="2469438">
                  <a:extLst>
                    <a:ext uri="{9D8B030D-6E8A-4147-A177-3AD203B41FA5}">
                      <a16:colId xmlns:a16="http://schemas.microsoft.com/office/drawing/2014/main" val="1488893003"/>
                    </a:ext>
                  </a:extLst>
                </a:gridCol>
              </a:tblGrid>
              <a:tr h="873626"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Příjemce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hangingPunct="1"/>
                      <a:r>
                        <a:rPr lang="cs-CZ" sz="18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Upravený rozpočet</a:t>
                      </a:r>
                      <a:endParaRPr lang="cs-CZ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Uvolněno</a:t>
                      </a:r>
                      <a:endParaRPr lang="cs-CZ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/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2094809"/>
                  </a:ext>
                </a:extLst>
              </a:tr>
              <a:tr h="506148">
                <a:tc>
                  <a:txBody>
                    <a:bodyPr/>
                    <a:lstStyle/>
                    <a:p>
                      <a:pPr algn="l"/>
                      <a:r>
                        <a:rPr lang="cs-CZ" b="1"/>
                        <a:t>ŘSD ČR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/>
                        <a:t>81 323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53 841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66,21%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54578576"/>
                  </a:ext>
                </a:extLst>
              </a:tr>
              <a:tr h="506148">
                <a:tc>
                  <a:txBody>
                    <a:bodyPr/>
                    <a:lstStyle/>
                    <a:p>
                      <a:pPr algn="l"/>
                      <a:r>
                        <a:rPr lang="cs-CZ" i="1"/>
                        <a:t>     Investice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i="1" dirty="0"/>
                        <a:t>55 253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36 935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66,85%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98100356"/>
                  </a:ext>
                </a:extLst>
              </a:tr>
              <a:tr h="506148">
                <a:tc>
                  <a:txBody>
                    <a:bodyPr/>
                    <a:lstStyle/>
                    <a:p>
                      <a:pPr algn="l"/>
                      <a:r>
                        <a:rPr lang="cs-CZ" i="1"/>
                        <a:t>     </a:t>
                      </a:r>
                      <a:r>
                        <a:rPr lang="cs-CZ" i="1" err="1"/>
                        <a:t>Neinvestice</a:t>
                      </a:r>
                      <a:endParaRPr lang="cs-CZ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i="1" dirty="0"/>
                        <a:t>26 070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16 906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64,85%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31873435"/>
                  </a:ext>
                </a:extLst>
              </a:tr>
              <a:tr h="506148">
                <a:tc>
                  <a:txBody>
                    <a:bodyPr/>
                    <a:lstStyle/>
                    <a:p>
                      <a:pPr algn="l"/>
                      <a:r>
                        <a:rPr lang="cs-CZ" b="1"/>
                        <a:t>Správa železnic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 dirty="0"/>
                        <a:t>69 455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45 524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65,54%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65000377"/>
                  </a:ext>
                </a:extLst>
              </a:tr>
              <a:tr h="507950">
                <a:tc>
                  <a:txBody>
                    <a:bodyPr/>
                    <a:lstStyle/>
                    <a:p>
                      <a:pPr algn="l"/>
                      <a:r>
                        <a:rPr lang="cs-CZ" i="1"/>
                        <a:t>     Investice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i="1" dirty="0"/>
                        <a:t>43 564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26 825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61,58%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77040619"/>
                  </a:ext>
                </a:extLst>
              </a:tr>
              <a:tr h="507950">
                <a:tc>
                  <a:txBody>
                    <a:bodyPr/>
                    <a:lstStyle/>
                    <a:p>
                      <a:pPr algn="l"/>
                      <a:r>
                        <a:rPr lang="cs-CZ" i="1"/>
                        <a:t>     </a:t>
                      </a:r>
                      <a:r>
                        <a:rPr lang="cs-CZ" i="1" err="1"/>
                        <a:t>Neinvestice</a:t>
                      </a:r>
                      <a:endParaRPr lang="cs-CZ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i="1" dirty="0"/>
                        <a:t>25 891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18 699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72,22%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11749340"/>
                  </a:ext>
                </a:extLst>
              </a:tr>
              <a:tr h="507950">
                <a:tc>
                  <a:txBody>
                    <a:bodyPr/>
                    <a:lstStyle/>
                    <a:p>
                      <a:pPr algn="l"/>
                      <a:r>
                        <a:rPr lang="cs-CZ" b="1" i="1"/>
                        <a:t>Ostatní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 i="1" dirty="0"/>
                        <a:t>20 457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6 753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33,01%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580144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2A85EDCE-8EF5-A96C-9243-4845EFE6A796}"/>
              </a:ext>
            </a:extLst>
          </p:cNvPr>
          <p:cNvSpPr txBox="1"/>
          <p:nvPr/>
        </p:nvSpPr>
        <p:spPr>
          <a:xfrm>
            <a:off x="9849990" y="1031118"/>
            <a:ext cx="126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/>
              <a:t>v mil. Kč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EAFB49E-EFA4-13E7-476A-1C876FFF9F80}"/>
              </a:ext>
            </a:extLst>
          </p:cNvPr>
          <p:cNvSpPr txBox="1"/>
          <p:nvPr/>
        </p:nvSpPr>
        <p:spPr>
          <a:xfrm>
            <a:off x="737118" y="515982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00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F132EB-CF52-4769-8267-414246E4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chemeClr val="accent1"/>
                </a:solidFill>
              </a:rPr>
              <a:t>ČESKO</a:t>
            </a:r>
            <a:r>
              <a:rPr lang="cs-CZ"/>
              <a:t> BEZ BARIÉR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DD4F93A-F2C3-4B6E-96C8-733CA9DB7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841" y="4445092"/>
            <a:ext cx="4760495" cy="2304746"/>
          </a:xfrm>
        </p:spPr>
        <p:txBody>
          <a:bodyPr>
            <a:normAutofit/>
          </a:bodyPr>
          <a:lstStyle/>
          <a:p>
            <a:r>
              <a:rPr lang="cs-CZ"/>
              <a:t>Mikro web </a:t>
            </a:r>
            <a:br>
              <a:rPr lang="cs-CZ"/>
            </a:br>
            <a:r>
              <a:rPr lang="cs-CZ"/>
              <a:t>o poskytování příspěvků </a:t>
            </a:r>
            <a:br>
              <a:rPr lang="cs-CZ"/>
            </a:br>
            <a:r>
              <a:rPr lang="cs-CZ"/>
              <a:t>na bezbariérové chodníky, cyklostezky a křížení  </a:t>
            </a:r>
          </a:p>
          <a:p>
            <a:r>
              <a:rPr lang="cs-CZ" u="sng">
                <a:solidFill>
                  <a:schemeClr val="tx1"/>
                </a:solidFill>
              </a:rPr>
              <a:t>www.ceskobezbarier.cz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7686AD1-2C7A-B099-3CA2-6590981190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80" y="202676"/>
            <a:ext cx="3944983" cy="645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085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FF9FE32-A1B4-10D4-5B6C-87C3F715F847}"/>
              </a:ext>
            </a:extLst>
          </p:cNvPr>
          <p:cNvSpPr/>
          <p:nvPr/>
        </p:nvSpPr>
        <p:spPr>
          <a:xfrm>
            <a:off x="9026011" y="516224"/>
            <a:ext cx="2644879" cy="10176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Zástupný symbol obrázku 12" descr="Obsah obrázku venku, mrak, obloha, strom&#10;&#10;Popis byl vytvořen automaticky">
            <a:extLst>
              <a:ext uri="{FF2B5EF4-FFF2-40B4-BE49-F238E27FC236}">
                <a16:creationId xmlns:a16="http://schemas.microsoft.com/office/drawing/2014/main" id="{CE23ABC3-E32D-9AC8-3F76-A6A82FF8B6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48514" cy="6858000"/>
          </a:xfr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1790074-15EC-86B9-83CD-7DD9A6FC6E6A}"/>
              </a:ext>
            </a:extLst>
          </p:cNvPr>
          <p:cNvSpPr txBox="1"/>
          <p:nvPr/>
        </p:nvSpPr>
        <p:spPr>
          <a:xfrm>
            <a:off x="138337" y="6432760"/>
            <a:ext cx="4007352" cy="2616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noAutofit/>
          </a:bodyPr>
          <a:lstStyle/>
          <a:p>
            <a:r>
              <a:rPr lang="pl-PL" sz="1000" i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Rekonstrukce silnice III/32225 Černá u Bohdanče - </a:t>
            </a:r>
            <a:r>
              <a:rPr lang="pl-PL" sz="900" i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chodník</a:t>
            </a:r>
          </a:p>
          <a:p>
            <a:endParaRPr lang="cs-CZ">
              <a:solidFill>
                <a:schemeClr val="bg1"/>
              </a:solidFill>
            </a:endParaRPr>
          </a:p>
        </p:txBody>
      </p:sp>
      <p:graphicFrame>
        <p:nvGraphicFramePr>
          <p:cNvPr id="9" name="Zástupný obsah 5">
            <a:extLst>
              <a:ext uri="{FF2B5EF4-FFF2-40B4-BE49-F238E27FC236}">
                <a16:creationId xmlns:a16="http://schemas.microsoft.com/office/drawing/2014/main" id="{15DED91E-67AD-4A83-14D1-C9DDF28AC74C}"/>
              </a:ext>
            </a:extLst>
          </p:cNvPr>
          <p:cNvGraphicFramePr>
            <a:graphicFrameLocks/>
          </p:cNvGraphicFramePr>
          <p:nvPr/>
        </p:nvGraphicFramePr>
        <p:xfrm>
          <a:off x="3742944" y="1688592"/>
          <a:ext cx="8449056" cy="4346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75D1A206-9259-0AD6-4CCC-EC0824C5B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8515" y="348580"/>
            <a:ext cx="5943484" cy="578012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/>
              <a:t>Bezbariérové chodníky</a:t>
            </a:r>
          </a:p>
          <a:p>
            <a:pPr algn="ctr"/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4B5D108-A307-437D-809D-F5EB3783A764}"/>
              </a:ext>
            </a:extLst>
          </p:cNvPr>
          <p:cNvSpPr txBox="1"/>
          <p:nvPr/>
        </p:nvSpPr>
        <p:spPr>
          <a:xfrm>
            <a:off x="6248514" y="1172658"/>
            <a:ext cx="5943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i="0" strike="noStrike" dirty="0">
                <a:solidFill>
                  <a:srgbClr val="00447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 letech 2000 až 2024 schváleno celkem 3 222 příspěvků</a:t>
            </a:r>
            <a:br>
              <a:rPr lang="cs-CZ" sz="1400" b="1" i="0" strike="noStrike" dirty="0">
                <a:solidFill>
                  <a:srgbClr val="00447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1400" b="1" i="0" strike="noStrike" dirty="0">
                <a:solidFill>
                  <a:srgbClr val="00447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ve výši téměř 10,4 mld. Kč</a:t>
            </a:r>
          </a:p>
        </p:txBody>
      </p:sp>
    </p:spTree>
    <p:extLst>
      <p:ext uri="{BB962C8B-B14F-4D97-AF65-F5344CB8AC3E}">
        <p14:creationId xmlns:p14="http://schemas.microsoft.com/office/powerpoint/2010/main" val="310645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68542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3000"/>
              <a:t>Financování dopravní infrastruktury z rozpočtu SFDI</a:t>
            </a:r>
            <a:br>
              <a:rPr lang="cs-CZ" altLang="cs-CZ" sz="3000"/>
            </a:br>
            <a:r>
              <a:rPr lang="cs-CZ" altLang="cs-CZ" sz="3000"/>
              <a:t>v letech 2001 - 2024</a:t>
            </a:r>
            <a:endParaRPr lang="cs-CZ" altLang="cs-CZ" sz="3000" b="1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973DC94-A47F-4719-A22C-40C0CE2B0C99}"/>
              </a:ext>
            </a:extLst>
          </p:cNvPr>
          <p:cNvSpPr txBox="1"/>
          <p:nvPr/>
        </p:nvSpPr>
        <p:spPr>
          <a:xfrm>
            <a:off x="3213401" y="1288983"/>
            <a:ext cx="785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/>
              <a:t>Celkem vynaloženo 1 882 mld. Kč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3D1976C5-68A8-4D74-A720-970CFE3ED408}"/>
              </a:ext>
            </a:extLst>
          </p:cNvPr>
          <p:cNvGraphicFramePr>
            <a:graphicFrameLocks/>
          </p:cNvGraphicFramePr>
          <p:nvPr/>
        </p:nvGraphicFramePr>
        <p:xfrm>
          <a:off x="488949" y="1658315"/>
          <a:ext cx="11301997" cy="4802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39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C4BCF6F-EFD2-3AE8-C4C6-39D8931137D8}"/>
              </a:ext>
            </a:extLst>
          </p:cNvPr>
          <p:cNvSpPr/>
          <p:nvPr/>
        </p:nvSpPr>
        <p:spPr>
          <a:xfrm>
            <a:off x="9114503" y="422787"/>
            <a:ext cx="2615381" cy="12730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F46F12-9C13-45EE-B225-139A7C2B2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48580"/>
            <a:ext cx="6095999" cy="687740"/>
          </a:xfrm>
        </p:spPr>
        <p:txBody>
          <a:bodyPr>
            <a:normAutofit/>
          </a:bodyPr>
          <a:lstStyle/>
          <a:p>
            <a:pPr algn="ctr"/>
            <a:r>
              <a:rPr lang="cs-CZ" sz="2800" b="1"/>
              <a:t>Cyklostezky</a:t>
            </a:r>
            <a:endParaRPr lang="cs-CZ"/>
          </a:p>
        </p:txBody>
      </p:sp>
      <p:pic>
        <p:nvPicPr>
          <p:cNvPr id="7" name="Zástupný symbol obrázku 6" descr="Obsah obrázku text, venku, hrob, tráva&#10;&#10;Popis byl vytvořen automaticky">
            <a:extLst>
              <a:ext uri="{FF2B5EF4-FFF2-40B4-BE49-F238E27FC236}">
                <a16:creationId xmlns:a16="http://schemas.microsoft.com/office/drawing/2014/main" id="{7E134B08-8F1B-648A-976D-20E36AC294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304743" y="304743"/>
            <a:ext cx="6858000" cy="6248514"/>
          </a:xfr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0D27F502-B23A-7288-9681-30FB5C4AD5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039" y="6323096"/>
            <a:ext cx="2325279" cy="252162"/>
          </a:xfrm>
        </p:spPr>
        <p:txBody>
          <a:bodyPr/>
          <a:lstStyle/>
          <a:p>
            <a:r>
              <a:rPr lang="cs-CZ"/>
              <a:t>Cyklostezka Jeseník nad Odrou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A557DE1-9AC1-888D-941B-4634D543B1B8}"/>
              </a:ext>
            </a:extLst>
          </p:cNvPr>
          <p:cNvSpPr txBox="1"/>
          <p:nvPr/>
        </p:nvSpPr>
        <p:spPr>
          <a:xfrm>
            <a:off x="6248514" y="1172658"/>
            <a:ext cx="5943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i="0" strike="noStrike">
                <a:solidFill>
                  <a:srgbClr val="00447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 letech 2000 až 2024 schváleno celkem 1 033 příspěvků</a:t>
            </a:r>
            <a:br>
              <a:rPr lang="cs-CZ" sz="1400" b="1" i="0" strike="noStrike">
                <a:solidFill>
                  <a:srgbClr val="00447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1400" b="1" i="0" strike="noStrike">
                <a:solidFill>
                  <a:srgbClr val="00447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ve výši téměř 6,4 mld. Kč</a:t>
            </a:r>
          </a:p>
        </p:txBody>
      </p:sp>
      <p:graphicFrame>
        <p:nvGraphicFramePr>
          <p:cNvPr id="8" name="Zástupný obsah 4">
            <a:extLst>
              <a:ext uri="{FF2B5EF4-FFF2-40B4-BE49-F238E27FC236}">
                <a16:creationId xmlns:a16="http://schemas.microsoft.com/office/drawing/2014/main" id="{316722BA-4E12-0936-B8C7-DE69B579290D}"/>
              </a:ext>
            </a:extLst>
          </p:cNvPr>
          <p:cNvGraphicFramePr>
            <a:graphicFrameLocks/>
          </p:cNvGraphicFramePr>
          <p:nvPr/>
        </p:nvGraphicFramePr>
        <p:xfrm>
          <a:off x="3974592" y="1832216"/>
          <a:ext cx="8217407" cy="4403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584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7D7CC6F-99E1-384B-1385-7F035B21818B}"/>
              </a:ext>
            </a:extLst>
          </p:cNvPr>
          <p:cNvSpPr/>
          <p:nvPr/>
        </p:nvSpPr>
        <p:spPr>
          <a:xfrm>
            <a:off x="9026013" y="432619"/>
            <a:ext cx="2585884" cy="12388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F46F12-9C13-45EE-B225-139A7C2B2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0112" y="360772"/>
            <a:ext cx="5961887" cy="651164"/>
          </a:xfrm>
        </p:spPr>
        <p:txBody>
          <a:bodyPr>
            <a:normAutofit/>
          </a:bodyPr>
          <a:lstStyle/>
          <a:p>
            <a:pPr algn="ctr"/>
            <a:r>
              <a:rPr lang="cs-CZ" sz="2800" b="1"/>
              <a:t>Křížení komunikací</a:t>
            </a:r>
          </a:p>
        </p:txBody>
      </p:sp>
      <p:pic>
        <p:nvPicPr>
          <p:cNvPr id="9" name="Zástupný symbol obrázku 8" descr="Obsah obrázku venku, obloha, mrak, strom&#10;&#10;Popis byl vytvořen automaticky">
            <a:extLst>
              <a:ext uri="{FF2B5EF4-FFF2-40B4-BE49-F238E27FC236}">
                <a16:creationId xmlns:a16="http://schemas.microsoft.com/office/drawing/2014/main" id="{6DF9A691-E130-6EF8-7F60-56AC2401FD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30113" cy="6858000"/>
          </a:xfrm>
        </p:spPr>
      </p:pic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64C3351A-4064-B045-45F1-D3A6BF8A71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5275" y="6323096"/>
            <a:ext cx="3237197" cy="252162"/>
          </a:xfrm>
        </p:spPr>
        <p:txBody>
          <a:bodyPr/>
          <a:lstStyle/>
          <a:p>
            <a:r>
              <a:rPr lang="pl-PL" b="1" i="0">
                <a:effectLst/>
                <a:latin typeface="Verdana" panose="020B0604030504040204" pitchFamily="34" charset="0"/>
              </a:rPr>
              <a:t>Nadchod přes I/35 (Poliklinika)Litomyšl</a:t>
            </a:r>
          </a:p>
          <a:p>
            <a:endParaRPr lang="cs-CZ"/>
          </a:p>
        </p:txBody>
      </p:sp>
      <p:graphicFrame>
        <p:nvGraphicFramePr>
          <p:cNvPr id="8" name="Zástupný obsah 3">
            <a:extLst>
              <a:ext uri="{FF2B5EF4-FFF2-40B4-BE49-F238E27FC236}">
                <a16:creationId xmlns:a16="http://schemas.microsoft.com/office/drawing/2014/main" id="{3309973A-2DB5-4CA2-967E-B02579439870}"/>
              </a:ext>
            </a:extLst>
          </p:cNvPr>
          <p:cNvGraphicFramePr>
            <a:graphicFrameLocks/>
          </p:cNvGraphicFramePr>
          <p:nvPr/>
        </p:nvGraphicFramePr>
        <p:xfrm>
          <a:off x="4766971" y="1908149"/>
          <a:ext cx="7425029" cy="3852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DD01CBB2-DC57-E07E-9350-5AFDA130A977}"/>
              </a:ext>
            </a:extLst>
          </p:cNvPr>
          <p:cNvSpPr txBox="1"/>
          <p:nvPr/>
        </p:nvSpPr>
        <p:spPr>
          <a:xfrm>
            <a:off x="6248514" y="1172658"/>
            <a:ext cx="5943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i="0" strike="noStrike">
                <a:solidFill>
                  <a:srgbClr val="00447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 letech 2017 až 2024 schváleno 83 příspěvků</a:t>
            </a:r>
            <a:br>
              <a:rPr lang="cs-CZ" sz="1400" b="1" i="0" strike="noStrike">
                <a:solidFill>
                  <a:srgbClr val="00447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1400" b="1" i="0" strike="noStrike">
                <a:solidFill>
                  <a:srgbClr val="00447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ve výši více než 2,6 mld. Kč</a:t>
            </a:r>
          </a:p>
        </p:txBody>
      </p:sp>
    </p:spTree>
    <p:extLst>
      <p:ext uri="{BB962C8B-B14F-4D97-AF65-F5344CB8AC3E}">
        <p14:creationId xmlns:p14="http://schemas.microsoft.com/office/powerpoint/2010/main" val="57451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78EAA-7758-4F0B-96C0-30BFBF5B3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200">
                <a:cs typeface="Arial" panose="020B0604020202020204" pitchFamily="34" charset="0"/>
              </a:rPr>
              <a:t>Příspěvky SFDI  —  výdaje</a:t>
            </a:r>
            <a:r>
              <a:rPr lang="cs-CZ" altLang="cs-CZ" sz="3200" b="1">
                <a:cs typeface="Arial" panose="020B0604020202020204" pitchFamily="34" charset="0"/>
              </a:rPr>
              <a:t> </a:t>
            </a:r>
            <a:r>
              <a:rPr lang="cs-CZ" altLang="cs-CZ" sz="3200">
                <a:cs typeface="Arial" panose="020B0604020202020204" pitchFamily="34" charset="0"/>
              </a:rPr>
              <a:t>rok 2025</a:t>
            </a:r>
            <a:endParaRPr lang="cs-CZ"/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7C81AD18-2147-4BD0-BB03-0E82A12CEE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78295" y="1502353"/>
          <a:ext cx="9461240" cy="41517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200492">
                  <a:extLst>
                    <a:ext uri="{9D8B030D-6E8A-4147-A177-3AD203B41FA5}">
                      <a16:colId xmlns:a16="http://schemas.microsoft.com/office/drawing/2014/main" val="663720295"/>
                    </a:ext>
                  </a:extLst>
                </a:gridCol>
                <a:gridCol w="3260748">
                  <a:extLst>
                    <a:ext uri="{9D8B030D-6E8A-4147-A177-3AD203B41FA5}">
                      <a16:colId xmlns:a16="http://schemas.microsoft.com/office/drawing/2014/main" val="492340928"/>
                    </a:ext>
                  </a:extLst>
                </a:gridCol>
              </a:tblGrid>
              <a:tr h="442368"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Název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Celkové výdaje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094809"/>
                  </a:ext>
                </a:extLst>
              </a:tr>
              <a:tr h="7150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580" algn="l"/>
                        </a:tabLst>
                      </a:pPr>
                      <a:r>
                        <a:rPr lang="cs-CZ" alt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Příspěvky na zvyšování bezpečnosti a zpřístupňování dopravy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4578576"/>
                  </a:ext>
                </a:extLst>
              </a:tr>
              <a:tr h="9138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580" algn="l"/>
                        </a:tabLst>
                      </a:pPr>
                      <a:r>
                        <a:rPr lang="cs-CZ" alt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Příspěvky na zvyšování bezpečnosti a odstraňování nehodových lokalit na silnicích II. a III. třídy 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5000377"/>
                  </a:ext>
                </a:extLst>
              </a:tr>
              <a:tr h="4478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580" algn="l"/>
                        </a:tabLst>
                      </a:pPr>
                      <a:r>
                        <a:rPr lang="cs-CZ" alt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Příspěvky na výstavbu cyklistických stezek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1774311"/>
                  </a:ext>
                </a:extLst>
              </a:tr>
              <a:tr h="4478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580" algn="l"/>
                        </a:tabLst>
                      </a:pPr>
                      <a:r>
                        <a:rPr lang="cs-CZ" alt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Křížení – místní a účelové komunikace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48818"/>
                  </a:ext>
                </a:extLst>
              </a:tr>
              <a:tr h="7150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580" algn="l"/>
                        </a:tabLst>
                      </a:pPr>
                      <a:r>
                        <a:rPr lang="cs-CZ" alt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Letiště – vybavení prostředky k ochraně před protiprávními činy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8126054"/>
                  </a:ext>
                </a:extLst>
              </a:tr>
              <a:tr h="4697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580" algn="l"/>
                        </a:tabLst>
                      </a:pPr>
                      <a:r>
                        <a:rPr lang="cs-CZ" altLang="cs-CZ"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Celkem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1 601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2514473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F6D647EE-526A-4C8F-85B0-C7C5BCA62A55}"/>
              </a:ext>
            </a:extLst>
          </p:cNvPr>
          <p:cNvSpPr txBox="1"/>
          <p:nvPr/>
        </p:nvSpPr>
        <p:spPr>
          <a:xfrm>
            <a:off x="9294417" y="1148678"/>
            <a:ext cx="141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v mil. Kč</a:t>
            </a:r>
          </a:p>
        </p:txBody>
      </p:sp>
    </p:spTree>
    <p:extLst>
      <p:ext uri="{BB962C8B-B14F-4D97-AF65-F5344CB8AC3E}">
        <p14:creationId xmlns:p14="http://schemas.microsoft.com/office/powerpoint/2010/main" val="17018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Šipka: zahnutá doprava 7">
            <a:extLst>
              <a:ext uri="{FF2B5EF4-FFF2-40B4-BE49-F238E27FC236}">
                <a16:creationId xmlns:a16="http://schemas.microsoft.com/office/drawing/2014/main" id="{48265310-465A-7898-956D-F19D65D41B72}"/>
              </a:ext>
            </a:extLst>
          </p:cNvPr>
          <p:cNvSpPr/>
          <p:nvPr/>
        </p:nvSpPr>
        <p:spPr>
          <a:xfrm rot="19816525">
            <a:off x="2492681" y="2854253"/>
            <a:ext cx="2379945" cy="2409224"/>
          </a:xfrm>
          <a:prstGeom prst="curvedRightArrow">
            <a:avLst>
              <a:gd name="adj1" fmla="val 19336"/>
              <a:gd name="adj2" fmla="val 50615"/>
              <a:gd name="adj3" fmla="val 64455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06883D-7BA8-74F4-2729-94082E3B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Odstraňování nehodových lokalit (sil. II. a III. tř.)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1B50A6DE-F9B0-535B-90CC-085D93AAE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380" y="1812320"/>
            <a:ext cx="6386531" cy="400090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B7D1CD7-94CD-F34D-FA9B-5E8EEB7DE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89" y="1218118"/>
            <a:ext cx="3793472" cy="2409225"/>
          </a:xfrm>
          <a:prstGeom prst="rect">
            <a:avLst/>
          </a:prstGeom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CB4014F7-596C-FFCE-4FA4-31B90B84FAA5}"/>
              </a:ext>
            </a:extLst>
          </p:cNvPr>
          <p:cNvSpPr/>
          <p:nvPr/>
        </p:nvSpPr>
        <p:spPr>
          <a:xfrm>
            <a:off x="8680537" y="1854996"/>
            <a:ext cx="2843408" cy="330775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B4DC85B-8251-7ADA-A7AF-971E8F9D6626}"/>
              </a:ext>
            </a:extLst>
          </p:cNvPr>
          <p:cNvSpPr/>
          <p:nvPr/>
        </p:nvSpPr>
        <p:spPr>
          <a:xfrm>
            <a:off x="5115644" y="1812320"/>
            <a:ext cx="6469247" cy="168244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889D24F-3F3B-AC4F-4FC6-0164430919B7}"/>
              </a:ext>
            </a:extLst>
          </p:cNvPr>
          <p:cNvSpPr/>
          <p:nvPr/>
        </p:nvSpPr>
        <p:spPr>
          <a:xfrm>
            <a:off x="5101021" y="4389676"/>
            <a:ext cx="6469247" cy="1466221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129411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4062A3-DB6C-669C-DA37-6D30BF685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kern="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Velké Meziříčí – křiž. II/360 a III/36054</a:t>
            </a:r>
            <a:endParaRPr lang="cs-CZ" dirty="0">
              <a:solidFill>
                <a:srgbClr val="FFFFFF"/>
              </a:solidFill>
            </a:endParaRPr>
          </a:p>
        </p:txBody>
      </p:sp>
      <p:pic>
        <p:nvPicPr>
          <p:cNvPr id="3" name="Obrázek 2" descr="Obsah obrázku venku, mrak, obloha, výjev&#10;&#10;Popis byl vytvořen automaticky">
            <a:extLst>
              <a:ext uri="{FF2B5EF4-FFF2-40B4-BE49-F238E27FC236}">
                <a16:creationId xmlns:a16="http://schemas.microsoft.com/office/drawing/2014/main" id="{CF2F3B47-B004-824B-AC15-615E3894A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149"/>
            <a:ext cx="7145773" cy="390812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51866D3-D7E4-B331-A3BF-6289AAD2B3A5}"/>
              </a:ext>
            </a:extLst>
          </p:cNvPr>
          <p:cNvSpPr txBox="1"/>
          <p:nvPr/>
        </p:nvSpPr>
        <p:spPr>
          <a:xfrm rot="2296348">
            <a:off x="54806" y="1411302"/>
            <a:ext cx="1102291" cy="523220"/>
          </a:xfrm>
          <a:prstGeom prst="rect">
            <a:avLst/>
          </a:prstGeom>
          <a:solidFill>
            <a:srgbClr val="FFFFFF">
              <a:alpha val="78000"/>
            </a:srgbClr>
          </a:solidFill>
          <a:ln w="158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tx2"/>
                </a:solidFill>
              </a:rPr>
              <a:t>před</a:t>
            </a:r>
          </a:p>
        </p:txBody>
      </p:sp>
      <p:pic>
        <p:nvPicPr>
          <p:cNvPr id="6" name="Obrázek 5" descr="Obsah obrázku venku, cesta, obloha, výjev&#10;&#10;Popis byl vytvořen automaticky">
            <a:extLst>
              <a:ext uri="{FF2B5EF4-FFF2-40B4-BE49-F238E27FC236}">
                <a16:creationId xmlns:a16="http://schemas.microsoft.com/office/drawing/2014/main" id="{FA95A394-C680-3390-9B26-EAC7CDB273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506"/>
          <a:stretch/>
        </p:blipFill>
        <p:spPr>
          <a:xfrm>
            <a:off x="5057446" y="2131736"/>
            <a:ext cx="7134554" cy="390812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F4A1D95-908C-48CD-0F64-8EEDBF41BD49}"/>
              </a:ext>
            </a:extLst>
          </p:cNvPr>
          <p:cNvSpPr txBox="1"/>
          <p:nvPr/>
        </p:nvSpPr>
        <p:spPr>
          <a:xfrm rot="2296348">
            <a:off x="11034903" y="2416890"/>
            <a:ext cx="1102291" cy="523220"/>
          </a:xfrm>
          <a:prstGeom prst="rect">
            <a:avLst/>
          </a:prstGeom>
          <a:solidFill>
            <a:srgbClr val="FFFFFF">
              <a:alpha val="78000"/>
            </a:srgbClr>
          </a:solidFill>
          <a:ln w="158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tx2"/>
                </a:solidFill>
              </a:rPr>
              <a:t>po</a:t>
            </a:r>
          </a:p>
        </p:txBody>
      </p:sp>
    </p:spTree>
    <p:extLst>
      <p:ext uri="{BB962C8B-B14F-4D97-AF65-F5344CB8AC3E}">
        <p14:creationId xmlns:p14="http://schemas.microsoft.com/office/powerpoint/2010/main" val="6307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cs typeface="Arial" panose="020B0604020202020204" pitchFamily="34" charset="0"/>
              </a:rPr>
              <a:t>Zlíns</a:t>
            </a:r>
            <a:r>
              <a:rPr lang="cs-CZ" altLang="cs-CZ" sz="3200" dirty="0">
                <a:solidFill>
                  <a:schemeClr val="bg1"/>
                </a:solidFill>
                <a:cs typeface="Arial" panose="020B0604020202020204" pitchFamily="34" charset="0"/>
              </a:rPr>
              <a:t>ký kraj – alokace 5,9 mld. Kč / čerpání 4,7 mld. Kč</a:t>
            </a:r>
            <a:endParaRPr lang="cs-CZ" altLang="cs-CZ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4A4D385-93E8-41A7-BC7F-7D9CFC47A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10" y="1138482"/>
            <a:ext cx="11392678" cy="66479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cs-CZ" altLang="cs-CZ" sz="2800" b="1" dirty="0">
                <a:latin typeface="+mn-lt"/>
              </a:rPr>
              <a:t>ŘSD	celkem 5,2 mld. Kč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cs-CZ" altLang="cs-CZ" sz="2000" dirty="0">
                <a:latin typeface="+mn-lt"/>
              </a:rPr>
              <a:t>D49 Hulín - Fryšták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cs-CZ" altLang="cs-CZ" sz="2000" dirty="0">
                <a:latin typeface="+mn-lt"/>
              </a:rPr>
              <a:t>D55 Babice – Staré Město – Moravský Písek, Napajedla – Babice, most SO 201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cs-CZ" altLang="cs-CZ" sz="2000" dirty="0">
                <a:latin typeface="+mn-lt"/>
              </a:rPr>
              <a:t>I/35 Lešná – </a:t>
            </a:r>
            <a:r>
              <a:rPr lang="cs-CZ" altLang="cs-CZ" sz="2000" dirty="0" err="1">
                <a:latin typeface="+mn-lt"/>
              </a:rPr>
              <a:t>Palačov</a:t>
            </a:r>
            <a:r>
              <a:rPr lang="cs-CZ" altLang="cs-CZ" sz="2000" dirty="0">
                <a:latin typeface="+mn-lt"/>
              </a:rPr>
              <a:t>, I/69 Vsetín, rampa Mostecká, I/57 </a:t>
            </a:r>
            <a:r>
              <a:rPr lang="cs-CZ" altLang="cs-CZ" sz="2000" dirty="0" err="1">
                <a:latin typeface="+mn-lt"/>
              </a:rPr>
              <a:t>Semetín</a:t>
            </a:r>
            <a:r>
              <a:rPr lang="cs-CZ" altLang="cs-CZ" sz="2000" dirty="0">
                <a:latin typeface="+mn-lt"/>
              </a:rPr>
              <a:t> – Bystřička 2. stavba, I/35 Zašová, křižovatka se silnicí III/01876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endParaRPr lang="cs-CZ" altLang="cs-CZ" sz="800" dirty="0">
              <a:latin typeface="+mn-lt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cs-CZ" altLang="cs-CZ" sz="2800" b="1" dirty="0">
                <a:latin typeface="+mn-lt"/>
              </a:rPr>
              <a:t>Správa železnic	celkem 641 mil. Kč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cs-CZ" altLang="cs-CZ" sz="2000" dirty="0">
                <a:latin typeface="+mn-lt"/>
              </a:rPr>
              <a:t>Rekonstrukce ŽST - Vsetín, </a:t>
            </a:r>
            <a:r>
              <a:rPr lang="pl-PL" altLang="cs-CZ" sz="2000" dirty="0">
                <a:latin typeface="+mn-lt"/>
              </a:rPr>
              <a:t>Rožnov pod Radhoštěm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cs-CZ" altLang="cs-CZ" sz="2000" dirty="0">
                <a:latin typeface="+mn-lt"/>
              </a:rPr>
              <a:t>Státní hranice Slovenská republika (Střelná) – Vsetín (mimo) – konverze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cs-CZ" altLang="cs-CZ" sz="2000" dirty="0">
                <a:latin typeface="+mn-lt"/>
              </a:rPr>
              <a:t>Zvýšení disponibility výkonu TNS Nedakonice v systému AC 25 </a:t>
            </a:r>
            <a:r>
              <a:rPr lang="cs-CZ" altLang="cs-CZ" sz="2000" dirty="0" err="1">
                <a:latin typeface="+mn-lt"/>
              </a:rPr>
              <a:t>kV</a:t>
            </a:r>
            <a:endParaRPr lang="cs-CZ" altLang="cs-CZ" sz="2000" dirty="0">
              <a:latin typeface="+mn-lt"/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endParaRPr lang="cs-CZ" altLang="cs-CZ" sz="800" dirty="0">
              <a:latin typeface="+mn-lt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cs-CZ" altLang="cs-CZ" sz="2800" b="1" dirty="0">
                <a:latin typeface="+mn-lt"/>
              </a:rPr>
              <a:t>ŘS Zlínského kraje 69,3 mil. Kč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endParaRPr lang="cs-CZ" altLang="cs-CZ" sz="800" b="1" dirty="0">
              <a:latin typeface="+mn-lt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cs-CZ" altLang="cs-CZ" sz="2800" b="1" dirty="0">
                <a:latin typeface="+mn-lt"/>
              </a:rPr>
              <a:t>Města a obce příspěvky 14,1 mil. Kč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endParaRPr lang="cs-CZ" altLang="cs-CZ" sz="700" dirty="0">
              <a:latin typeface="+mn-lt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endParaRPr lang="cs-CZ" altLang="cs-CZ" sz="2800" dirty="0">
              <a:latin typeface="+mn-lt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endParaRPr lang="cs-CZ" altLang="cs-CZ" sz="700" dirty="0">
              <a:latin typeface="+mn-lt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None/>
              <a:defRPr/>
            </a:pPr>
            <a:r>
              <a:rPr lang="cs-CZ" altLang="cs-CZ" sz="2800" dirty="0">
                <a:latin typeface="+mn-lt"/>
              </a:rPr>
              <a:t> </a:t>
            </a:r>
            <a:endParaRPr lang="cs-CZ" altLang="cs-CZ" sz="2800" dirty="0">
              <a:solidFill>
                <a:srgbClr val="F2F2F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34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A49E5A-4381-FC08-DF7E-ADABAAB67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Napajedla most č. 49725-1 přes řeku Moravu</a:t>
            </a:r>
          </a:p>
        </p:txBody>
      </p:sp>
      <p:pic>
        <p:nvPicPr>
          <p:cNvPr id="8" name="Zástupný obsah 7" descr="Obsah obrázku venku, obloha, silnice, strom&#10;&#10;Obsah generovaný pomocí AI může být nesprávný.">
            <a:extLst>
              <a:ext uri="{FF2B5EF4-FFF2-40B4-BE49-F238E27FC236}">
                <a16:creationId xmlns:a16="http://schemas.microsoft.com/office/drawing/2014/main" id="{A32B5DCE-0AE7-72BB-4F40-18574E36A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91382"/>
            <a:ext cx="12192000" cy="576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1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873D1-516D-8CEA-A7B2-8D14C7E62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8F8642-EF51-4388-8B96-C8747CED2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Napajedla most č. 49725-1 přes řeku Moravu</a:t>
            </a: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8D9A0094-15C1-D8A0-9405-368BD3542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88571"/>
            <a:ext cx="12205161" cy="57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2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5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cs-CZ" altLang="cs-CZ" sz="3200">
                <a:solidFill>
                  <a:schemeClr val="bg1"/>
                </a:solidFill>
                <a:cs typeface="Arial" panose="020B0604020202020204" pitchFamily="34" charset="0"/>
              </a:rPr>
              <a:t>Čerpání rozpočtu SFDI na rok 2024</a:t>
            </a:r>
            <a:endParaRPr lang="cs-CZ" altLang="cs-CZ" sz="32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4A4D385-93E8-41A7-BC7F-7D9CFC47A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71" y="1019743"/>
            <a:ext cx="11734800" cy="56477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endParaRPr lang="cs-CZ" altLang="cs-CZ" sz="1400">
              <a:latin typeface="+mn-lt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pl-PL" altLang="cs-CZ" sz="2800">
                <a:latin typeface="+mn-lt"/>
              </a:rPr>
              <a:t>Schválený rozpočet 150,1 mld. Kč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endParaRPr lang="cs-CZ" altLang="cs-CZ" sz="1000">
              <a:latin typeface="+mn-lt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cs-CZ" altLang="cs-CZ" sz="2800" b="1">
                <a:latin typeface="+mn-lt"/>
              </a:rPr>
              <a:t>Uvolněno celkem včetně aparátu SFDI 149,3 mld. Kč (99,5%)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endParaRPr lang="cs-CZ" altLang="cs-CZ" sz="1000">
              <a:latin typeface="+mn-lt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cs-CZ" altLang="cs-CZ" sz="2800">
                <a:latin typeface="+mn-lt"/>
              </a:rPr>
              <a:t>Uvolněno příjemcům 148,1 mld. Kč (99,9%)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defRPr/>
            </a:pPr>
            <a:endParaRPr lang="cs-CZ" altLang="cs-CZ" sz="1000"/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cs-CZ" altLang="cs-CZ" b="1"/>
              <a:t>Investiční výdaje – 101,2 mld. Kč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defRPr/>
            </a:pPr>
            <a:endParaRPr lang="cs-CZ" altLang="cs-CZ" sz="1000"/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cs-CZ" altLang="cs-CZ"/>
              <a:t>Neinvestiční výdaje – 46,9 mld. Kč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defRPr/>
            </a:pPr>
            <a:endParaRPr lang="cs-CZ" altLang="cs-CZ" sz="1000"/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cs-CZ" altLang="cs-CZ" b="1"/>
              <a:t>Uvolněno o 4,6 mld. Kč více ve srovnání s rokem 2023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endParaRPr lang="pl-PL" altLang="cs-CZ" sz="1400"/>
          </a:p>
          <a:p>
            <a:pPr eaLnBrk="1" hangingPunct="1">
              <a:spcBef>
                <a:spcPct val="0"/>
              </a:spcBef>
              <a:buClr>
                <a:schemeClr val="bg1"/>
              </a:buClr>
            </a:pPr>
            <a:endParaRPr lang="cs-CZ" altLang="cs-CZ" sz="180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19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78EAA-7758-4F0B-96C0-30BFBF5B3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Čerpání dle příjemců 2024</a:t>
            </a:r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7C81AD18-2147-4BD0-BB03-0E82A12CEE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4470273"/>
              </p:ext>
            </p:extLst>
          </p:nvPr>
        </p:nvGraphicFramePr>
        <p:xfrm>
          <a:off x="671804" y="1444353"/>
          <a:ext cx="10440955" cy="44220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74583">
                  <a:extLst>
                    <a:ext uri="{9D8B030D-6E8A-4147-A177-3AD203B41FA5}">
                      <a16:colId xmlns:a16="http://schemas.microsoft.com/office/drawing/2014/main" val="663720295"/>
                    </a:ext>
                  </a:extLst>
                </a:gridCol>
                <a:gridCol w="2548553">
                  <a:extLst>
                    <a:ext uri="{9D8B030D-6E8A-4147-A177-3AD203B41FA5}">
                      <a16:colId xmlns:a16="http://schemas.microsoft.com/office/drawing/2014/main" val="492340928"/>
                    </a:ext>
                  </a:extLst>
                </a:gridCol>
                <a:gridCol w="2648381">
                  <a:extLst>
                    <a:ext uri="{9D8B030D-6E8A-4147-A177-3AD203B41FA5}">
                      <a16:colId xmlns:a16="http://schemas.microsoft.com/office/drawing/2014/main" val="766658130"/>
                    </a:ext>
                  </a:extLst>
                </a:gridCol>
                <a:gridCol w="2469438">
                  <a:extLst>
                    <a:ext uri="{9D8B030D-6E8A-4147-A177-3AD203B41FA5}">
                      <a16:colId xmlns:a16="http://schemas.microsoft.com/office/drawing/2014/main" val="1488893003"/>
                    </a:ext>
                  </a:extLst>
                </a:gridCol>
              </a:tblGrid>
              <a:tr h="873626"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Příjemce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hangingPunct="1"/>
                      <a:r>
                        <a:rPr lang="cs-CZ" sz="18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Upravený rozpočet</a:t>
                      </a:r>
                      <a:endParaRPr lang="cs-CZ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Uvolněno</a:t>
                      </a:r>
                      <a:endParaRPr lang="cs-CZ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/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2094809"/>
                  </a:ext>
                </a:extLst>
              </a:tr>
              <a:tr h="506148">
                <a:tc>
                  <a:txBody>
                    <a:bodyPr/>
                    <a:lstStyle/>
                    <a:p>
                      <a:pPr algn="l"/>
                      <a:r>
                        <a:rPr lang="cs-CZ" b="1"/>
                        <a:t>ŘSD ČR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/>
                        <a:t>77 833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75 779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97,36%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54578576"/>
                  </a:ext>
                </a:extLst>
              </a:tr>
              <a:tr h="506148">
                <a:tc>
                  <a:txBody>
                    <a:bodyPr/>
                    <a:lstStyle/>
                    <a:p>
                      <a:pPr algn="l"/>
                      <a:r>
                        <a:rPr lang="cs-CZ" i="1"/>
                        <a:t>     Investice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i="1"/>
                        <a:t>54 728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54 685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99,92%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98100356"/>
                  </a:ext>
                </a:extLst>
              </a:tr>
              <a:tr h="506148">
                <a:tc>
                  <a:txBody>
                    <a:bodyPr/>
                    <a:lstStyle/>
                    <a:p>
                      <a:pPr algn="l"/>
                      <a:r>
                        <a:rPr lang="cs-CZ" i="1"/>
                        <a:t>     </a:t>
                      </a:r>
                      <a:r>
                        <a:rPr lang="cs-CZ" i="1" err="1"/>
                        <a:t>Neinvestice</a:t>
                      </a:r>
                      <a:endParaRPr lang="cs-CZ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i="1"/>
                        <a:t>23 105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21 094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91,30%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31873435"/>
                  </a:ext>
                </a:extLst>
              </a:tr>
              <a:tr h="506148">
                <a:tc>
                  <a:txBody>
                    <a:bodyPr/>
                    <a:lstStyle/>
                    <a:p>
                      <a:pPr algn="l"/>
                      <a:r>
                        <a:rPr lang="cs-CZ" b="1"/>
                        <a:t>Správa železnic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/>
                        <a:t>62 236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62 234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99,99%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65000377"/>
                  </a:ext>
                </a:extLst>
              </a:tr>
              <a:tr h="507950">
                <a:tc>
                  <a:txBody>
                    <a:bodyPr/>
                    <a:lstStyle/>
                    <a:p>
                      <a:pPr algn="l"/>
                      <a:r>
                        <a:rPr lang="cs-CZ" i="1"/>
                        <a:t>     Investice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i="1"/>
                        <a:t>38 783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38 782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99,99%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77040619"/>
                  </a:ext>
                </a:extLst>
              </a:tr>
              <a:tr h="507950">
                <a:tc>
                  <a:txBody>
                    <a:bodyPr/>
                    <a:lstStyle/>
                    <a:p>
                      <a:pPr algn="l"/>
                      <a:r>
                        <a:rPr lang="cs-CZ" i="1"/>
                        <a:t>     </a:t>
                      </a:r>
                      <a:r>
                        <a:rPr lang="cs-CZ" i="1" err="1"/>
                        <a:t>Neinvestice</a:t>
                      </a:r>
                      <a:endParaRPr lang="cs-CZ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i="1"/>
                        <a:t>23 453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23 452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99,99%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11749340"/>
                  </a:ext>
                </a:extLst>
              </a:tr>
              <a:tr h="507950">
                <a:tc>
                  <a:txBody>
                    <a:bodyPr/>
                    <a:lstStyle/>
                    <a:p>
                      <a:pPr algn="l"/>
                      <a:r>
                        <a:rPr lang="cs-CZ" b="1" i="1"/>
                        <a:t>Ostatní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 i="1"/>
                        <a:t>21 536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1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10 109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1" i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46,94%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1303091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FE3E7067-A3F8-4161-9FDF-AD2EE319FD9C}"/>
              </a:ext>
            </a:extLst>
          </p:cNvPr>
          <p:cNvSpPr txBox="1"/>
          <p:nvPr/>
        </p:nvSpPr>
        <p:spPr>
          <a:xfrm>
            <a:off x="9849990" y="1110114"/>
            <a:ext cx="126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v mil. Kč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E1B9E03-B461-862E-0C57-44632DBA371A}"/>
              </a:ext>
            </a:extLst>
          </p:cNvPr>
          <p:cNvSpPr txBox="1"/>
          <p:nvPr/>
        </p:nvSpPr>
        <p:spPr>
          <a:xfrm>
            <a:off x="737118" y="515982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286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1ADC1-7315-2E8E-DB6F-DA9DAE6A5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B1BF18-8E63-4A84-ADA4-CD1A9A831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cs-CZ" altLang="cs-CZ" b="1">
                <a:cs typeface="Arial" panose="020B0604020202020204" pitchFamily="34" charset="0"/>
              </a:rPr>
              <a:t>Schválení příspěvků</a:t>
            </a:r>
            <a:endParaRPr lang="cs-CZ" altLang="cs-CZ" sz="32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ulka 6">
            <a:extLst>
              <a:ext uri="{FF2B5EF4-FFF2-40B4-BE49-F238E27FC236}">
                <a16:creationId xmlns:a16="http://schemas.microsoft.com/office/drawing/2014/main" id="{1FC2D720-4911-94C2-16A5-BD7629F95B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6421160"/>
              </p:ext>
            </p:extLst>
          </p:nvPr>
        </p:nvGraphicFramePr>
        <p:xfrm>
          <a:off x="805542" y="1445985"/>
          <a:ext cx="10384971" cy="43164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22607">
                  <a:extLst>
                    <a:ext uri="{9D8B030D-6E8A-4147-A177-3AD203B41FA5}">
                      <a16:colId xmlns:a16="http://schemas.microsoft.com/office/drawing/2014/main" val="663720295"/>
                    </a:ext>
                  </a:extLst>
                </a:gridCol>
                <a:gridCol w="3316232">
                  <a:extLst>
                    <a:ext uri="{9D8B030D-6E8A-4147-A177-3AD203B41FA5}">
                      <a16:colId xmlns:a16="http://schemas.microsoft.com/office/drawing/2014/main" val="492340928"/>
                    </a:ext>
                  </a:extLst>
                </a:gridCol>
                <a:gridCol w="3446132">
                  <a:extLst>
                    <a:ext uri="{9D8B030D-6E8A-4147-A177-3AD203B41FA5}">
                      <a16:colId xmlns:a16="http://schemas.microsoft.com/office/drawing/2014/main" val="766658130"/>
                    </a:ext>
                  </a:extLst>
                </a:gridCol>
              </a:tblGrid>
              <a:tr h="744439"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Příspěvek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hangingPunct="1"/>
                      <a:r>
                        <a:rPr lang="cs-CZ" sz="18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Počet schválených akcí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Výše příspěvků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2094809"/>
                  </a:ext>
                </a:extLst>
              </a:tr>
              <a:tr h="42697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8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Bezpečnost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8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921 071  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4578576"/>
                  </a:ext>
                </a:extLst>
              </a:tr>
              <a:tr h="42697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cs-CZ" sz="18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Cyklostezky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8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444 274  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5000377"/>
                  </a:ext>
                </a:extLst>
              </a:tr>
              <a:tr h="42697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8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Křížení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8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316 332  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71774311"/>
                  </a:ext>
                </a:extLst>
              </a:tr>
              <a:tr h="42697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8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Bezpečnost II. a III.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8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47 097  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8126054"/>
                  </a:ext>
                </a:extLst>
              </a:tr>
              <a:tr h="58474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8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Vybavení letišť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8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9 299  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2514473"/>
                  </a:ext>
                </a:extLst>
              </a:tr>
              <a:tr h="639264">
                <a:tc>
                  <a:txBody>
                    <a:bodyPr/>
                    <a:lstStyle/>
                    <a:p>
                      <a:pPr algn="l"/>
                      <a:r>
                        <a:rPr lang="cs-CZ" b="1"/>
                        <a:t>Celkem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/>
                        <a:t>240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/>
                        <a:t>1 748 073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0484769"/>
                  </a:ext>
                </a:extLst>
              </a:tr>
              <a:tr h="639264">
                <a:tc>
                  <a:txBody>
                    <a:bodyPr/>
                    <a:lstStyle/>
                    <a:p>
                      <a:pPr algn="l"/>
                      <a:r>
                        <a:rPr lang="cs-CZ" b="1"/>
                        <a:t>Vybavení drážních vozidel jednotkami ETCS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1 887 162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0283863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91CD6FAE-9BBC-AB1A-1A60-C7FC2F008E14}"/>
              </a:ext>
            </a:extLst>
          </p:cNvPr>
          <p:cNvSpPr txBox="1"/>
          <p:nvPr/>
        </p:nvSpPr>
        <p:spPr>
          <a:xfrm>
            <a:off x="9849990" y="1080618"/>
            <a:ext cx="126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v mil. Kč</a:t>
            </a:r>
          </a:p>
        </p:txBody>
      </p:sp>
    </p:spTree>
    <p:extLst>
      <p:ext uri="{BB962C8B-B14F-4D97-AF65-F5344CB8AC3E}">
        <p14:creationId xmlns:p14="http://schemas.microsoft.com/office/powerpoint/2010/main" val="317908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25CD85-950C-626A-2C74-75E971F6B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Financování akcí na silnicích II. a III. tř. v r. 2024</a:t>
            </a:r>
          </a:p>
        </p:txBody>
      </p:sp>
      <p:graphicFrame>
        <p:nvGraphicFramePr>
          <p:cNvPr id="8" name="Tabulka 6">
            <a:extLst>
              <a:ext uri="{FF2B5EF4-FFF2-40B4-BE49-F238E27FC236}">
                <a16:creationId xmlns:a16="http://schemas.microsoft.com/office/drawing/2014/main" id="{19FEF383-A4E8-DA85-6AE9-972D006F14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8414276"/>
              </p:ext>
            </p:extLst>
          </p:nvPr>
        </p:nvGraphicFramePr>
        <p:xfrm>
          <a:off x="139700" y="1231900"/>
          <a:ext cx="11823699" cy="5544857"/>
        </p:xfrm>
        <a:graphic>
          <a:graphicData uri="http://schemas.openxmlformats.org/drawingml/2006/table">
            <a:tbl>
              <a:tblPr firstRow="1" lastRow="1" bandRow="1">
                <a:tableStyleId>{073A0DAA-6AF3-43AB-8588-CEC1D06C72B9}</a:tableStyleId>
              </a:tblPr>
              <a:tblGrid>
                <a:gridCol w="3637310">
                  <a:extLst>
                    <a:ext uri="{9D8B030D-6E8A-4147-A177-3AD203B41FA5}">
                      <a16:colId xmlns:a16="http://schemas.microsoft.com/office/drawing/2014/main" val="663720295"/>
                    </a:ext>
                  </a:extLst>
                </a:gridCol>
                <a:gridCol w="1788623">
                  <a:extLst>
                    <a:ext uri="{9D8B030D-6E8A-4147-A177-3AD203B41FA5}">
                      <a16:colId xmlns:a16="http://schemas.microsoft.com/office/drawing/2014/main" val="2637892905"/>
                    </a:ext>
                  </a:extLst>
                </a:gridCol>
                <a:gridCol w="1742647">
                  <a:extLst>
                    <a:ext uri="{9D8B030D-6E8A-4147-A177-3AD203B41FA5}">
                      <a16:colId xmlns:a16="http://schemas.microsoft.com/office/drawing/2014/main" val="492340928"/>
                    </a:ext>
                  </a:extLst>
                </a:gridCol>
                <a:gridCol w="2165920">
                  <a:extLst>
                    <a:ext uri="{9D8B030D-6E8A-4147-A177-3AD203B41FA5}">
                      <a16:colId xmlns:a16="http://schemas.microsoft.com/office/drawing/2014/main" val="766658130"/>
                    </a:ext>
                  </a:extLst>
                </a:gridCol>
                <a:gridCol w="2489199">
                  <a:extLst>
                    <a:ext uri="{9D8B030D-6E8A-4147-A177-3AD203B41FA5}">
                      <a16:colId xmlns:a16="http://schemas.microsoft.com/office/drawing/2014/main" val="1488893003"/>
                    </a:ext>
                  </a:extLst>
                </a:gridCol>
              </a:tblGrid>
              <a:tr h="44063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Příjemce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Počet akcí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 toho mosty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Podíl SFDI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 toho mosty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2094809"/>
                  </a:ext>
                </a:extLst>
              </a:tr>
              <a:tr h="33175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KSÚS Středočeského kraje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700 533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224 373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4578576"/>
                  </a:ext>
                </a:extLst>
              </a:tr>
              <a:tr h="2778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SÚS Jihočeského kraje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50 000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50 000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5000377"/>
                  </a:ext>
                </a:extLst>
              </a:tr>
              <a:tr h="2778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Jihočeský kraj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552 653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71774311"/>
                  </a:ext>
                </a:extLst>
              </a:tr>
              <a:tr h="27782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SÚS Plzeňského kraje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346 205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17 999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48818"/>
                  </a:ext>
                </a:extLst>
              </a:tr>
              <a:tr h="2778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KSÚS Karlovarského kraje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138 140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37 164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8126054"/>
                  </a:ext>
                </a:extLst>
              </a:tr>
              <a:tr h="334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SÚS Ústeckého kraje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205 385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0285526"/>
                  </a:ext>
                </a:extLst>
              </a:tr>
              <a:tr h="334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Liberecký kraj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170 443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46 968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1585551"/>
                  </a:ext>
                </a:extLst>
              </a:tr>
              <a:tr h="33472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Královéhradecký kraj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260 224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107 101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46432248"/>
                  </a:ext>
                </a:extLst>
              </a:tr>
              <a:tr h="334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cs-CZ" sz="16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SÚS Pardubického kraje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301 275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98 938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8845978"/>
                  </a:ext>
                </a:extLst>
              </a:tr>
              <a:tr h="334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KSÚS Vysočiny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357 137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18 125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5030960"/>
                  </a:ext>
                </a:extLst>
              </a:tr>
              <a:tr h="334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SÚS Jihomoravského kraje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303 213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102 018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6509696"/>
                  </a:ext>
                </a:extLst>
              </a:tr>
              <a:tr h="33472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SS Olomouckého kraje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334 093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87 424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2527039"/>
                  </a:ext>
                </a:extLst>
              </a:tr>
              <a:tr h="334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ŘS Zlínského kraje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138 831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2830476"/>
                  </a:ext>
                </a:extLst>
              </a:tr>
              <a:tr h="334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SS Moravskoslezského kraje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216 156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33 000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3110523"/>
                  </a:ext>
                </a:extLst>
              </a:tr>
              <a:tr h="31386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Praha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237 213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s-CZ" sz="1600" b="0" i="0" u="none" strike="noStrike" kern="1200">
                          <a:solidFill>
                            <a:srgbClr val="153D64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184 535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5056699"/>
                  </a:ext>
                </a:extLst>
              </a:tr>
              <a:tr h="33472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b="1" kern="120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Celkem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330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4 311 501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1 007 644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4705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53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09F83-C4A2-3F48-CA88-2A7B027D9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0FFC8527-4586-535E-7BAD-A0EB143DA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3200"/>
              <a:t>Financování dopravní infrastruktury z rozpočtu SFDI </a:t>
            </a:r>
            <a:br>
              <a:rPr lang="cs-CZ" altLang="cs-CZ" sz="3200"/>
            </a:br>
            <a:r>
              <a:rPr lang="cs-CZ" altLang="cs-CZ" sz="3200"/>
              <a:t>v roce 2025</a:t>
            </a:r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18F2A2F8-CCDA-0D7D-1D2A-660640EF7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8862"/>
            <a:ext cx="12192000" cy="5739540"/>
          </a:xfrm>
        </p:spPr>
      </p:pic>
    </p:spTree>
    <p:extLst>
      <p:ext uri="{BB962C8B-B14F-4D97-AF65-F5344CB8AC3E}">
        <p14:creationId xmlns:p14="http://schemas.microsoft.com/office/powerpoint/2010/main" val="14839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200">
                <a:solidFill>
                  <a:schemeClr val="bg1"/>
                </a:solidFill>
                <a:cs typeface="Arial" panose="020B0604020202020204" pitchFamily="34" charset="0"/>
              </a:rPr>
              <a:t>Klíčové informace rozpočtu SFDI </a:t>
            </a:r>
            <a:r>
              <a:rPr lang="cs-CZ" altLang="cs-CZ" sz="3200" b="1">
                <a:solidFill>
                  <a:schemeClr val="bg1"/>
                </a:solidFill>
                <a:cs typeface="Arial" panose="020B0604020202020204" pitchFamily="34" charset="0"/>
              </a:rPr>
              <a:t>na rok 2025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4A4D385-93E8-41A7-BC7F-7D9CFC47A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71" y="1676519"/>
            <a:ext cx="7366001" cy="42165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pl-PL" altLang="cs-CZ" sz="2800" b="1" dirty="0">
                <a:latin typeface="+mn-lt"/>
              </a:rPr>
              <a:t>Upravený rozpočet celkem</a:t>
            </a:r>
            <a:br>
              <a:rPr lang="pl-PL" altLang="cs-CZ" sz="2800" b="1" dirty="0">
                <a:latin typeface="+mn-lt"/>
              </a:rPr>
            </a:br>
            <a:r>
              <a:rPr lang="pl-PL" altLang="cs-CZ" sz="2800" b="1" dirty="0">
                <a:latin typeface="+mn-lt"/>
              </a:rPr>
              <a:t>171,2 mld. Kč (160,3 mld. Kč)</a:t>
            </a:r>
            <a:br>
              <a:rPr lang="pl-PL" altLang="cs-CZ" sz="2800" b="1" dirty="0">
                <a:latin typeface="+mn-lt"/>
              </a:rPr>
            </a:br>
            <a:r>
              <a:rPr lang="pl-PL" altLang="cs-CZ" sz="2800" dirty="0">
                <a:latin typeface="+mn-lt"/>
              </a:rPr>
              <a:t>z toho:</a:t>
            </a:r>
            <a:endParaRPr lang="cs-CZ" altLang="cs-CZ" sz="2800" dirty="0">
              <a:latin typeface="+mn-lt"/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cs-CZ" altLang="cs-CZ" dirty="0">
                <a:latin typeface="+mn-lt"/>
              </a:rPr>
              <a:t>Národní zdroje 137,8 mld. Kč 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cs-CZ" altLang="cs-CZ" dirty="0">
                <a:latin typeface="+mn-lt"/>
              </a:rPr>
              <a:t>EU zdroje 33,4 mld. Kč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90000"/>
              <a:buNone/>
              <a:defRPr/>
            </a:pPr>
            <a:endParaRPr lang="cs-CZ" altLang="cs-CZ" sz="1400" dirty="0">
              <a:latin typeface="+mn-lt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latin typeface="+mn-lt"/>
              </a:rPr>
              <a:t>Rozdělení výdajů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cs-CZ" altLang="cs-CZ" b="1" dirty="0">
                <a:latin typeface="+mn-lt"/>
              </a:rPr>
              <a:t>Investice 117,2 mld. Kč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defRPr/>
            </a:pPr>
            <a:r>
              <a:rPr lang="cs-CZ" altLang="cs-CZ" dirty="0" err="1">
                <a:latin typeface="+mn-lt"/>
              </a:rPr>
              <a:t>Neinvestice</a:t>
            </a:r>
            <a:r>
              <a:rPr lang="cs-CZ" altLang="cs-CZ" dirty="0">
                <a:latin typeface="+mn-lt"/>
              </a:rPr>
              <a:t> 54 mld. Kč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0389D5C-D7B3-B791-5B55-D3A96E08B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0118" y="1122218"/>
            <a:ext cx="4934693" cy="56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8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78EAA-7758-4F0B-96C0-30BFBF5B3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Výdaje dle objemově nejvýznamnějších </a:t>
            </a:r>
            <a:br>
              <a:rPr lang="cs-CZ"/>
            </a:br>
            <a:r>
              <a:rPr lang="cs-CZ"/>
              <a:t>příjemců v roce 2025</a:t>
            </a:r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7C81AD18-2147-4BD0-BB03-0E82A12CEE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7007740"/>
              </p:ext>
            </p:extLst>
          </p:nvPr>
        </p:nvGraphicFramePr>
        <p:xfrm>
          <a:off x="811763" y="2008533"/>
          <a:ext cx="10440955" cy="330470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16425">
                  <a:extLst>
                    <a:ext uri="{9D8B030D-6E8A-4147-A177-3AD203B41FA5}">
                      <a16:colId xmlns:a16="http://schemas.microsoft.com/office/drawing/2014/main" val="663720295"/>
                    </a:ext>
                  </a:extLst>
                </a:gridCol>
                <a:gridCol w="1856792">
                  <a:extLst>
                    <a:ext uri="{9D8B030D-6E8A-4147-A177-3AD203B41FA5}">
                      <a16:colId xmlns:a16="http://schemas.microsoft.com/office/drawing/2014/main" val="492340928"/>
                    </a:ext>
                  </a:extLst>
                </a:gridCol>
                <a:gridCol w="1754155">
                  <a:extLst>
                    <a:ext uri="{9D8B030D-6E8A-4147-A177-3AD203B41FA5}">
                      <a16:colId xmlns:a16="http://schemas.microsoft.com/office/drawing/2014/main" val="766658130"/>
                    </a:ext>
                  </a:extLst>
                </a:gridCol>
                <a:gridCol w="1884783">
                  <a:extLst>
                    <a:ext uri="{9D8B030D-6E8A-4147-A177-3AD203B41FA5}">
                      <a16:colId xmlns:a16="http://schemas.microsoft.com/office/drawing/2014/main" val="1488893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368994260"/>
                    </a:ext>
                  </a:extLst>
                </a:gridCol>
              </a:tblGrid>
              <a:tr h="744439"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Příjemce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hangingPunct="1"/>
                      <a:r>
                        <a:rPr lang="cs-CZ" sz="18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Národní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Zdroje EU</a:t>
                      </a:r>
                      <a:endParaRPr lang="cs-CZ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/>
                        <a:t>Celkem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/>
                        <a:t>Upravený rozpočet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2094809"/>
                  </a:ext>
                </a:extLst>
              </a:tr>
              <a:tr h="426973"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ŘSD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/>
                        <a:t>60 222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20 435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80 657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81 323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54578576"/>
                  </a:ext>
                </a:extLst>
              </a:tr>
              <a:tr h="426973">
                <a:tc>
                  <a:txBody>
                    <a:bodyPr/>
                    <a:lstStyle/>
                    <a:p>
                      <a:pPr algn="l"/>
                      <a:r>
                        <a:rPr lang="cs-CZ" b="0"/>
                        <a:t>SŽ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0"/>
                        <a:t>49 837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12 904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62 741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69 455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65000377"/>
                  </a:ext>
                </a:extLst>
              </a:tr>
              <a:tr h="426973"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ŘVC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/>
                        <a:t>1 311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1 321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tabLst>
                          <a:tab pos="449580" algn="l"/>
                        </a:tabLst>
                      </a:pP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955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71774311"/>
                  </a:ext>
                </a:extLst>
              </a:tr>
              <a:tr h="584745"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Ostatní příjemci </a:t>
                      </a:r>
                      <a:br>
                        <a:rPr lang="cs-CZ" dirty="0"/>
                      </a:br>
                      <a:r>
                        <a:rPr lang="cs-CZ" dirty="0"/>
                        <a:t>(kraje, města, obce, …)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/>
                        <a:t>11 552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4 063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/>
                        <a:t>15 615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19 502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2514473"/>
                  </a:ext>
                </a:extLst>
              </a:tr>
              <a:tr h="639264">
                <a:tc>
                  <a:txBody>
                    <a:bodyPr/>
                    <a:lstStyle/>
                    <a:p>
                      <a:pPr algn="l"/>
                      <a:r>
                        <a:rPr lang="cs-CZ" b="1"/>
                        <a:t>Celkem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/>
                        <a:t>122 922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/>
                        <a:t>37 412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/>
                        <a:t>160 334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 dirty="0"/>
                        <a:t>171 235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0484769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FE3E7067-A3F8-4161-9FDF-AD2EE319FD9C}"/>
              </a:ext>
            </a:extLst>
          </p:cNvPr>
          <p:cNvSpPr txBox="1"/>
          <p:nvPr/>
        </p:nvSpPr>
        <p:spPr>
          <a:xfrm>
            <a:off x="9988926" y="1637612"/>
            <a:ext cx="126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/>
              <a:t>v mil. Kč</a:t>
            </a:r>
          </a:p>
        </p:txBody>
      </p:sp>
    </p:spTree>
    <p:extLst>
      <p:ext uri="{BB962C8B-B14F-4D97-AF65-F5344CB8AC3E}">
        <p14:creationId xmlns:p14="http://schemas.microsoft.com/office/powerpoint/2010/main" val="11641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FDI_prezentace_šablona_16-9">
  <a:themeElements>
    <a:clrScheme name="SFDI">
      <a:dk1>
        <a:srgbClr val="00447A"/>
      </a:dk1>
      <a:lt1>
        <a:srgbClr val="FFFFFF"/>
      </a:lt1>
      <a:dk2>
        <a:srgbClr val="CD003A"/>
      </a:dk2>
      <a:lt2>
        <a:srgbClr val="FFFFFF"/>
      </a:lt2>
      <a:accent1>
        <a:srgbClr val="CD003A"/>
      </a:accent1>
      <a:accent2>
        <a:srgbClr val="5EA62B"/>
      </a:accent2>
      <a:accent3>
        <a:srgbClr val="FFC000"/>
      </a:accent3>
      <a:accent4>
        <a:srgbClr val="00B0F0"/>
      </a:accent4>
      <a:accent5>
        <a:srgbClr val="ED7D31"/>
      </a:accent5>
      <a:accent6>
        <a:srgbClr val="FF2361"/>
      </a:accent6>
      <a:hlink>
        <a:srgbClr val="CD003A"/>
      </a:hlink>
      <a:folHlink>
        <a:srgbClr val="CD003A"/>
      </a:folHlink>
    </a:clrScheme>
    <a:fontScheme name="SFD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DI_prezentace_šablona_16-9.potx" id="{59A07786-2CDD-4FC0-9BCF-63694E53744E}" vid="{907E3FB3-2932-44B6-9F68-89A36EEA66C4}"/>
    </a:ext>
  </a:extLst>
</a:theme>
</file>

<file path=ppt/theme/theme2.xml><?xml version="1.0" encoding="utf-8"?>
<a:theme xmlns:a="http://schemas.openxmlformats.org/drawingml/2006/main" name="Světlé pozadí">
  <a:themeElements>
    <a:clrScheme name="SFDI">
      <a:dk1>
        <a:srgbClr val="00447A"/>
      </a:dk1>
      <a:lt1>
        <a:srgbClr val="FFFFFF"/>
      </a:lt1>
      <a:dk2>
        <a:srgbClr val="CD003A"/>
      </a:dk2>
      <a:lt2>
        <a:srgbClr val="FFFFFF"/>
      </a:lt2>
      <a:accent1>
        <a:srgbClr val="CD003A"/>
      </a:accent1>
      <a:accent2>
        <a:srgbClr val="5EA62B"/>
      </a:accent2>
      <a:accent3>
        <a:srgbClr val="FFC000"/>
      </a:accent3>
      <a:accent4>
        <a:srgbClr val="00B0F0"/>
      </a:accent4>
      <a:accent5>
        <a:srgbClr val="ED7D31"/>
      </a:accent5>
      <a:accent6>
        <a:srgbClr val="FF2361"/>
      </a:accent6>
      <a:hlink>
        <a:srgbClr val="CD003A"/>
      </a:hlink>
      <a:folHlink>
        <a:srgbClr val="CD003A"/>
      </a:folHlink>
    </a:clrScheme>
    <a:fontScheme name="SFD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DI_prezentace_šablona_16-9.potx" id="{59A07786-2CDD-4FC0-9BCF-63694E53744E}" vid="{907E3FB3-2932-44B6-9F68-89A36EEA66C4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xtovy slid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Textovy slid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SFDI_prezentace_šablona_16-9</Template>
  <TotalTime>3321</TotalTime>
  <Words>1318</Words>
  <Application>Microsoft Office PowerPoint</Application>
  <PresentationFormat>Širokoúhlá obrazovka</PresentationFormat>
  <Paragraphs>499</Paragraphs>
  <Slides>28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28</vt:i4>
      </vt:variant>
    </vt:vector>
  </HeadingPairs>
  <TitlesOfParts>
    <vt:vector size="36" baseType="lpstr">
      <vt:lpstr>Arial</vt:lpstr>
      <vt:lpstr>Calibri</vt:lpstr>
      <vt:lpstr>Courier New</vt:lpstr>
      <vt:lpstr>Montserrat</vt:lpstr>
      <vt:lpstr>Verdana</vt:lpstr>
      <vt:lpstr>Wingdings</vt:lpstr>
      <vt:lpstr>SFDI_prezentace_šablona_16-9</vt:lpstr>
      <vt:lpstr>Světlé pozadí</vt:lpstr>
      <vt:lpstr>Financování dopravní infrastruktury  z rozpočtu SFDI  </vt:lpstr>
      <vt:lpstr>Financování dopravní infrastruktury z rozpočtu SFDI v letech 2001 - 2024</vt:lpstr>
      <vt:lpstr>Čerpání rozpočtu SFDI na rok 2024</vt:lpstr>
      <vt:lpstr>Čerpání dle příjemců 2024</vt:lpstr>
      <vt:lpstr>Schválení příspěvků</vt:lpstr>
      <vt:lpstr>Financování akcí na silnicích II. a III. tř. v r. 2024</vt:lpstr>
      <vt:lpstr>Financování dopravní infrastruktury z rozpočtu SFDI  v roce 2025</vt:lpstr>
      <vt:lpstr>Klíčové informace rozpočtu SFDI na rok 2025</vt:lpstr>
      <vt:lpstr>Výdaje dle objemově nejvýznamnějších  příjemců v roce 2025</vt:lpstr>
      <vt:lpstr>Výdaje ŘSD</vt:lpstr>
      <vt:lpstr>Mapa projektů</vt:lpstr>
      <vt:lpstr>Výdaje Správy železnic</vt:lpstr>
      <vt:lpstr>Mapa projektů</vt:lpstr>
      <vt:lpstr>Přehled alokace na opravy a rekonstrukce  silnic II. a III. třídy</vt:lpstr>
      <vt:lpstr>Financování silnic II. a III. třídy 2025</vt:lpstr>
      <vt:lpstr>Čerpání rozpočtu SFDI na rok 2025</vt:lpstr>
      <vt:lpstr>Čerpání dle příjemců 2025</vt:lpstr>
      <vt:lpstr>ČESKO BEZ BARIÉR</vt:lpstr>
      <vt:lpstr>Prezentace aplikace PowerPoint</vt:lpstr>
      <vt:lpstr>Prezentace aplikace PowerPoint</vt:lpstr>
      <vt:lpstr>Prezentace aplikace PowerPoint</vt:lpstr>
      <vt:lpstr>Příspěvky SFDI  —  výdaje rok 2025</vt:lpstr>
      <vt:lpstr>Odstraňování nehodových lokalit (sil. II. a III. tř.)</vt:lpstr>
      <vt:lpstr>Velké Meziříčí – křiž. II/360 a III/36054</vt:lpstr>
      <vt:lpstr>Zlínský kraj – alokace 5,9 mld. Kč / čerpání 4,7 mld. Kč</vt:lpstr>
      <vt:lpstr>Napajedla most č. 49725-1 přes řeku Moravu</vt:lpstr>
      <vt:lpstr>Napajedla most č. 49725-1 přes řeku Moravu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Financování dopravní infrastruktury</dc:title>
  <dc:creator>Milan Dont</dc:creator>
  <cp:lastModifiedBy>Ing. Zbyněk Hořelica</cp:lastModifiedBy>
  <cp:revision>5</cp:revision>
  <cp:lastPrinted>2023-09-05T08:43:26Z</cp:lastPrinted>
  <dcterms:created xsi:type="dcterms:W3CDTF">2021-12-01T09:12:34Z</dcterms:created>
  <dcterms:modified xsi:type="dcterms:W3CDTF">2025-09-22T14:17:07Z</dcterms:modified>
</cp:coreProperties>
</file>